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26"/>
  </p:notesMasterIdLst>
  <p:sldIdLst>
    <p:sldId id="339" r:id="rId2"/>
    <p:sldId id="301" r:id="rId3"/>
    <p:sldId id="283" r:id="rId4"/>
    <p:sldId id="303" r:id="rId5"/>
    <p:sldId id="317" r:id="rId6"/>
    <p:sldId id="292" r:id="rId7"/>
    <p:sldId id="310" r:id="rId8"/>
    <p:sldId id="311" r:id="rId9"/>
    <p:sldId id="312" r:id="rId10"/>
    <p:sldId id="318" r:id="rId11"/>
    <p:sldId id="314" r:id="rId12"/>
    <p:sldId id="291" r:id="rId13"/>
    <p:sldId id="309" r:id="rId14"/>
    <p:sldId id="315" r:id="rId15"/>
    <p:sldId id="313" r:id="rId16"/>
    <p:sldId id="316" r:id="rId17"/>
    <p:sldId id="320" r:id="rId18"/>
    <p:sldId id="319" r:id="rId19"/>
    <p:sldId id="321" r:id="rId20"/>
    <p:sldId id="322" r:id="rId21"/>
    <p:sldId id="324" r:id="rId22"/>
    <p:sldId id="336" r:id="rId23"/>
    <p:sldId id="337" r:id="rId24"/>
    <p:sldId id="338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gela\Dropbox\progetto%20bernardi\dati%20popolazione%20carcerari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oglio_di_lavoro_di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38100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Foglio1!$A$1:$A$47</c:f>
              <c:strCache>
                <c:ptCount val="47"/>
                <c:pt idx="0">
                  <c:v> 30/06/1991  </c:v>
                </c:pt>
                <c:pt idx="1">
                  <c:v> 31/12/1991  </c:v>
                </c:pt>
                <c:pt idx="2">
                  <c:v> 30/06/1992  </c:v>
                </c:pt>
                <c:pt idx="3">
                  <c:v> 31/12/1992  </c:v>
                </c:pt>
                <c:pt idx="4">
                  <c:v> 30/06/1993  </c:v>
                </c:pt>
                <c:pt idx="5">
                  <c:v> 31/12/1993  </c:v>
                </c:pt>
                <c:pt idx="6">
                  <c:v> 30/06/1994  </c:v>
                </c:pt>
                <c:pt idx="7">
                  <c:v> 31/12/1994  </c:v>
                </c:pt>
                <c:pt idx="8">
                  <c:v> 30/06/1995  </c:v>
                </c:pt>
                <c:pt idx="9">
                  <c:v> 31/12/1995  </c:v>
                </c:pt>
                <c:pt idx="10">
                  <c:v> 30/06/1996  </c:v>
                </c:pt>
                <c:pt idx="11">
                  <c:v> 31/12/1996  </c:v>
                </c:pt>
                <c:pt idx="12">
                  <c:v> 30/06/1997  </c:v>
                </c:pt>
                <c:pt idx="13">
                  <c:v> 31/12/1997  </c:v>
                </c:pt>
                <c:pt idx="14">
                  <c:v> 30/06/1998  </c:v>
                </c:pt>
                <c:pt idx="15">
                  <c:v> 31/12/1998  </c:v>
                </c:pt>
                <c:pt idx="16">
                  <c:v> 30/06/1999  </c:v>
                </c:pt>
                <c:pt idx="17">
                  <c:v> 31/12/1999  </c:v>
                </c:pt>
                <c:pt idx="18">
                  <c:v> 30/06/2000  </c:v>
                </c:pt>
                <c:pt idx="19">
                  <c:v> 31/12/2000  </c:v>
                </c:pt>
                <c:pt idx="20">
                  <c:v> 30/06/2001  </c:v>
                </c:pt>
                <c:pt idx="21">
                  <c:v> 31/12/2001  </c:v>
                </c:pt>
                <c:pt idx="22">
                  <c:v> 30/06/2002  </c:v>
                </c:pt>
                <c:pt idx="23">
                  <c:v> 31/12/2002  </c:v>
                </c:pt>
                <c:pt idx="24">
                  <c:v> 30/06/2003  </c:v>
                </c:pt>
                <c:pt idx="25">
                  <c:v> 31/12/2003  </c:v>
                </c:pt>
                <c:pt idx="26">
                  <c:v> 30/06/2004  </c:v>
                </c:pt>
                <c:pt idx="27">
                  <c:v> 31/12/2004  </c:v>
                </c:pt>
                <c:pt idx="28">
                  <c:v> 30/06/2005  </c:v>
                </c:pt>
                <c:pt idx="29">
                  <c:v> 31/12/2005  </c:v>
                </c:pt>
                <c:pt idx="30">
                  <c:v> 30/06/2006  </c:v>
                </c:pt>
                <c:pt idx="31">
                  <c:v> 31/12/2006  </c:v>
                </c:pt>
                <c:pt idx="32">
                  <c:v> 30/06/2007  </c:v>
                </c:pt>
                <c:pt idx="33">
                  <c:v> 31/12/2007  </c:v>
                </c:pt>
                <c:pt idx="34">
                  <c:v> 30/06/2008  </c:v>
                </c:pt>
                <c:pt idx="35">
                  <c:v> 31/12/2008  </c:v>
                </c:pt>
                <c:pt idx="36">
                  <c:v> 30/06/2009  </c:v>
                </c:pt>
                <c:pt idx="37">
                  <c:v> 31/12/2009  </c:v>
                </c:pt>
                <c:pt idx="38">
                  <c:v> 30/06/2010  </c:v>
                </c:pt>
                <c:pt idx="39">
                  <c:v> 31/12/2010  </c:v>
                </c:pt>
                <c:pt idx="40">
                  <c:v> 30/06/2011  </c:v>
                </c:pt>
                <c:pt idx="41">
                  <c:v> 31/12/2011  </c:v>
                </c:pt>
                <c:pt idx="42">
                  <c:v> 30/06/2012  </c:v>
                </c:pt>
                <c:pt idx="43">
                  <c:v> 31/12/2012  </c:v>
                </c:pt>
                <c:pt idx="44">
                  <c:v> 30/06/2013</c:v>
                </c:pt>
                <c:pt idx="45">
                  <c:v> 31/12/2013</c:v>
                </c:pt>
                <c:pt idx="46">
                  <c:v> 30/06/2014</c:v>
                </c:pt>
              </c:strCache>
            </c:strRef>
          </c:cat>
          <c:val>
            <c:numRef>
              <c:f>Foglio1!$B$1:$B$47</c:f>
              <c:numCache>
                <c:formatCode>General</c:formatCode>
                <c:ptCount val="47"/>
                <c:pt idx="0">
                  <c:v>31.053000000000001</c:v>
                </c:pt>
                <c:pt idx="1">
                  <c:v>35.469000000000001</c:v>
                </c:pt>
                <c:pt idx="2">
                  <c:v>44.424000000000007</c:v>
                </c:pt>
                <c:pt idx="3">
                  <c:v>47.316000000000003</c:v>
                </c:pt>
                <c:pt idx="4">
                  <c:v>51.937000000000005</c:v>
                </c:pt>
                <c:pt idx="5">
                  <c:v>50.347999999999999</c:v>
                </c:pt>
                <c:pt idx="6">
                  <c:v>54.616</c:v>
                </c:pt>
                <c:pt idx="7">
                  <c:v>51.165000000000013</c:v>
                </c:pt>
                <c:pt idx="8">
                  <c:v>51.973000000000006</c:v>
                </c:pt>
                <c:pt idx="9">
                  <c:v>46.908000000000001</c:v>
                </c:pt>
                <c:pt idx="10">
                  <c:v>48.694000000000003</c:v>
                </c:pt>
                <c:pt idx="11">
                  <c:v>47.709000000000003</c:v>
                </c:pt>
                <c:pt idx="12">
                  <c:v>49.554000000000002</c:v>
                </c:pt>
                <c:pt idx="13">
                  <c:v>48.495000000000012</c:v>
                </c:pt>
                <c:pt idx="14">
                  <c:v>50.578000000000003</c:v>
                </c:pt>
                <c:pt idx="15">
                  <c:v>47.810999999999993</c:v>
                </c:pt>
                <c:pt idx="16">
                  <c:v>50.856000000000002</c:v>
                </c:pt>
                <c:pt idx="17">
                  <c:v>51.813999999999993</c:v>
                </c:pt>
                <c:pt idx="18">
                  <c:v>53.537000000000006</c:v>
                </c:pt>
                <c:pt idx="19">
                  <c:v>53.165000000000013</c:v>
                </c:pt>
                <c:pt idx="20">
                  <c:v>55.393000000000001</c:v>
                </c:pt>
                <c:pt idx="21">
                  <c:v>55.275000000000013</c:v>
                </c:pt>
                <c:pt idx="22">
                  <c:v>56.277000000000001</c:v>
                </c:pt>
                <c:pt idx="23" formatCode="0.000">
                  <c:v>55.67</c:v>
                </c:pt>
                <c:pt idx="24">
                  <c:v>56.403000000000006</c:v>
                </c:pt>
                <c:pt idx="25">
                  <c:v>54.237000000000002</c:v>
                </c:pt>
                <c:pt idx="26">
                  <c:v>56.532000000000011</c:v>
                </c:pt>
                <c:pt idx="27">
                  <c:v>56.068000000000012</c:v>
                </c:pt>
                <c:pt idx="28">
                  <c:v>59.125000000000114</c:v>
                </c:pt>
                <c:pt idx="29">
                  <c:v>59.523000000000003</c:v>
                </c:pt>
                <c:pt idx="30">
                  <c:v>61.264000000000003</c:v>
                </c:pt>
                <c:pt idx="31">
                  <c:v>39.005000000000003</c:v>
                </c:pt>
                <c:pt idx="32">
                  <c:v>43.957000000000001</c:v>
                </c:pt>
                <c:pt idx="33">
                  <c:v>48.693000000000012</c:v>
                </c:pt>
                <c:pt idx="34">
                  <c:v>55.057000000000002</c:v>
                </c:pt>
                <c:pt idx="35">
                  <c:v>58.127000000000002</c:v>
                </c:pt>
                <c:pt idx="36" formatCode="0.000">
                  <c:v>63.63</c:v>
                </c:pt>
                <c:pt idx="37">
                  <c:v>64.790999999999997</c:v>
                </c:pt>
                <c:pt idx="38">
                  <c:v>68.257999999999996</c:v>
                </c:pt>
                <c:pt idx="39">
                  <c:v>67.961000000000027</c:v>
                </c:pt>
                <c:pt idx="40">
                  <c:v>67.394000000000005</c:v>
                </c:pt>
                <c:pt idx="41">
                  <c:v>66.897000000000006</c:v>
                </c:pt>
                <c:pt idx="42">
                  <c:v>66.527999999999992</c:v>
                </c:pt>
                <c:pt idx="43">
                  <c:v>65.700999999999993</c:v>
                </c:pt>
                <c:pt idx="44">
                  <c:v>66.027999999999992</c:v>
                </c:pt>
                <c:pt idx="45">
                  <c:v>62.536000000000001</c:v>
                </c:pt>
                <c:pt idx="46">
                  <c:v>58.092000000000013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8571472"/>
        <c:axId val="2118574736"/>
      </c:lineChart>
      <c:catAx>
        <c:axId val="211857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18574736"/>
        <c:crosses val="autoZero"/>
        <c:auto val="1"/>
        <c:lblAlgn val="ctr"/>
        <c:lblOffset val="100"/>
        <c:noMultiLvlLbl val="0"/>
      </c:catAx>
      <c:valAx>
        <c:axId val="2118574736"/>
        <c:scaling>
          <c:orientation val="minMax"/>
        </c:scaling>
        <c:delete val="0"/>
        <c:axPos val="l"/>
        <c:majorGridlines/>
        <c:numFmt formatCode="0.000" sourceLinked="0"/>
        <c:majorTickMark val="out"/>
        <c:minorTickMark val="none"/>
        <c:tickLblPos val="nextTo"/>
        <c:crossAx val="2118571472"/>
        <c:crosses val="autoZero"/>
        <c:crossBetween val="between"/>
      </c:valAx>
      <c:spPr>
        <a:ln w="25400" cmpd="sng"/>
      </c:spPr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77777777777779"/>
          <c:y val="0.19923215480417891"/>
          <c:w val="0.69097222222222221"/>
          <c:h val="0.60468941382327535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layout>
                <c:manualLayout>
                  <c:x val="-1.0416666666666666E-2"/>
                  <c:y val="0.27777777777777862"/>
                </c:manualLayout>
              </c:layout>
              <c:tx>
                <c:rich>
                  <a:bodyPr/>
                  <a:lstStyle/>
                  <a:p>
                    <a:r>
                      <a:rPr lang="en-US" sz="1200" smtClean="0"/>
                      <a:t>Pene</a:t>
                    </a:r>
                    <a:r>
                      <a:rPr lang="en-US" sz="1200" baseline="0" smtClean="0"/>
                      <a:t> sospese: 32,98%</a:t>
                    </a:r>
                    <a:endParaRPr lang="en-US" sz="120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2"/>
                <c:pt idx="0">
                  <c:v>sospese </c:v>
                </c:pt>
                <c:pt idx="1">
                  <c:v>non sospese</c:v>
                </c:pt>
              </c:strCache>
            </c:strRef>
          </c:cat>
          <c:val>
            <c:numRef>
              <c:f>Foglio1!$B$2:$B$5</c:f>
              <c:numCache>
                <c:formatCode>0.00%</c:formatCode>
                <c:ptCount val="4"/>
                <c:pt idx="0">
                  <c:v>0.38980000000000103</c:v>
                </c:pt>
                <c:pt idx="1">
                  <c:v>0.62020000000000064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solidFill>
        <a:srgbClr val="0033CC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explosion val="4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0216573158537981"/>
                  <c:y val="-1.4990556604821691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17,40%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Foglio1!$A$2:$A$5</c:f>
              <c:strCache>
                <c:ptCount val="2"/>
                <c:pt idx="0">
                  <c:v>esecuzione </c:v>
                </c:pt>
                <c:pt idx="1">
                  <c:v>misure alternative</c:v>
                </c:pt>
              </c:strCache>
            </c:strRef>
          </c:cat>
          <c:val>
            <c:numRef>
              <c:f>Foglio1!$B$2:$B$5</c:f>
              <c:numCache>
                <c:formatCode>0.00%</c:formatCode>
                <c:ptCount val="4"/>
                <c:pt idx="0">
                  <c:v>0.82600000000000062</c:v>
                </c:pt>
                <c:pt idx="1">
                  <c:v>0.17400000000000004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solidFill>
        <a:srgbClr val="4F81BD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317906806651322E-2"/>
          <c:y val="3.9637313961000349E-2"/>
          <c:w val="0.5631087286597799"/>
          <c:h val="0.89830682393314321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layout>
                <c:manualLayout>
                  <c:x val="-6.2464124356552984E-2"/>
                  <c:y val="-0.1894336843231412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2"/>
                <c:pt idx="0">
                  <c:v>Con precedenti</c:v>
                </c:pt>
                <c:pt idx="1">
                  <c:v>Senza precedenti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0.56999999999999995</c:v>
                </c:pt>
                <c:pt idx="1">
                  <c:v>0.43000000000000038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000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2766741195422735"/>
          <c:y val="0.35342035041374031"/>
          <c:w val="0.25028642650816579"/>
          <c:h val="0.29631121233443292"/>
        </c:manualLayout>
      </c:layout>
      <c:overlay val="0"/>
    </c:legend>
    <c:plotVisOnly val="1"/>
    <c:dispBlanksAs val="zero"/>
    <c:showDLblsOverMax val="0"/>
  </c:chart>
  <c:spPr>
    <a:ln>
      <a:solidFill>
        <a:schemeClr val="tx2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layout>
                <c:manualLayout>
                  <c:x val="-0.11550142169728786"/>
                  <c:y val="-7.515722299418455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37%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2"/>
                <c:pt idx="0">
                  <c:v>Con precedenti </c:v>
                </c:pt>
                <c:pt idx="1">
                  <c:v>Senza precedenti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0.37000000000000038</c:v>
                </c:pt>
                <c:pt idx="1">
                  <c:v>0.63000000000000089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 algn="ctr">
              <a:defRPr lang="it-IT" sz="10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 algn="ctr">
              <a:defRPr lang="it-IT" sz="10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6041666666666652"/>
          <c:y val="0.34944778961453382"/>
          <c:w val="0.21875000000000022"/>
          <c:h val="0.36961762132674647"/>
        </c:manualLayout>
      </c:layout>
      <c:overlay val="0"/>
      <c:txPr>
        <a:bodyPr/>
        <a:lstStyle/>
        <a:p>
          <a:pPr algn="ctr">
            <a:defRPr lang="it-IT" sz="1200" b="0" i="0" u="none" strike="noStrike" kern="120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zero"/>
    <c:showDLblsOverMax val="0"/>
  </c:chart>
  <c:spPr>
    <a:ln>
      <a:solidFill>
        <a:schemeClr val="tx2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69285870516186"/>
          <c:y val="0.35429905820595953"/>
          <c:w val="0.48952601270481605"/>
          <c:h val="0.2626497992553314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Est</c:v>
                </c:pt>
              </c:strCache>
            </c:strRef>
          </c:tx>
          <c:dLbls>
            <c:dLbl>
              <c:idx val="0"/>
              <c:layout>
                <c:manualLayout>
                  <c:x val="-2.8201975932253886E-2"/>
                  <c:y val="-2.3399219127509446E-2"/>
                </c:manualLayout>
              </c:layout>
              <c:tx>
                <c:rich>
                  <a:bodyPr/>
                  <a:lstStyle/>
                  <a:p>
                    <a:r>
                      <a:rPr lang="en-US" sz="1050" b="0" dirty="0" smtClean="0"/>
                      <a:t>24,5</a:t>
                    </a:r>
                    <a:r>
                      <a:rPr lang="en-US" sz="1050" b="0" baseline="0" dirty="0" smtClean="0"/>
                      <a:t> </a:t>
                    </a:r>
                    <a:r>
                      <a:rPr lang="en-US" sz="1050" b="0" dirty="0" smtClean="0"/>
                      <a:t>%</a:t>
                    </a:r>
                    <a:endParaRPr lang="en-US" sz="1050" b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 w="13334">
                <a:noFill/>
              </a:ln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tossicodipendenti</c:v>
                </c:pt>
                <c:pt idx="1">
                  <c:v>donne</c:v>
                </c:pt>
              </c:strCache>
            </c:strRef>
          </c:cat>
          <c:val>
            <c:numRef>
              <c:f>Sheet1!$B$2:$C$2</c:f>
              <c:numCache>
                <c:formatCode>0.00%</c:formatCode>
                <c:ptCount val="2"/>
                <c:pt idx="0">
                  <c:v>0.24500000000000041</c:v>
                </c:pt>
                <c:pt idx="1">
                  <c:v>0.75600000000000256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1"/>
          <c:showBubbleSize val="0"/>
          <c:separator>
</c:separator>
          <c:showLeaderLines val="1"/>
        </c:dLbls>
      </c:pie3DChart>
      <c:spPr>
        <a:noFill/>
        <a:ln w="13334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b="0">
                <a:solidFill>
                  <a:schemeClr val="tx1"/>
                </a:solidFill>
              </a:defRPr>
            </a:pPr>
            <a:endParaRPr lang="it-IT"/>
          </a:p>
        </c:txPr>
      </c:legendEntry>
      <c:legendEntry>
        <c:idx val="1"/>
        <c:delete val="1"/>
      </c:legendEntry>
      <c:layout>
        <c:manualLayout>
          <c:xMode val="edge"/>
          <c:yMode val="edge"/>
          <c:x val="0.54774961723534599"/>
          <c:y val="0.61182002984921002"/>
          <c:w val="0.4484910870516185"/>
          <c:h val="0.14733570068447333"/>
        </c:manualLayout>
      </c:layout>
      <c:overlay val="0"/>
      <c:spPr>
        <a:noFill/>
        <a:ln w="13334">
          <a:noFill/>
        </a:ln>
      </c:spPr>
      <c:txPr>
        <a:bodyPr/>
        <a:lstStyle/>
        <a:p>
          <a:pPr>
            <a:defRPr b="1"/>
          </a:pPr>
          <a:endParaRPr lang="it-IT"/>
        </a:p>
      </c:txPr>
    </c:legend>
    <c:plotVisOnly val="1"/>
    <c:dispBlanksAs val="zero"/>
    <c:showDLblsOverMax val="0"/>
  </c:chart>
  <c:spPr>
    <a:noFill/>
    <a:ln>
      <a:solidFill>
        <a:schemeClr val="accent1"/>
      </a:solidFill>
    </a:ln>
  </c:spPr>
  <c:txPr>
    <a:bodyPr/>
    <a:lstStyle/>
    <a:p>
      <a:pPr>
        <a:defRPr kumimoji="0" lang="it-IT" sz="1200" kern="1200" dirty="0" smtClean="0">
          <a:solidFill>
            <a:schemeClr val="tx2"/>
          </a:solidFill>
          <a:latin typeface="+mn-lt"/>
          <a:ea typeface="+mn-ea"/>
          <a:cs typeface="+mn-cs"/>
        </a:defRPr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307631357401076"/>
          <c:y val="0.39020960023170431"/>
          <c:w val="0.42577452582578218"/>
          <c:h val="0.27714694019135799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47916666666666741"/>
                  <c:y val="-0.1699346405228763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/>
                      <a:t>32,3%</a:t>
                    </a:r>
                    <a:endParaRPr lang="en-US" b="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 w="11066">
                <a:noFill/>
              </a:ln>
            </c:spPr>
            <c:showLegendKey val="0"/>
            <c:showVal val="1"/>
            <c:showCatName val="0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stranieri</c:v>
                </c:pt>
                <c:pt idx="1">
                  <c:v>italiani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20729</c:v>
                </c:pt>
                <c:pt idx="1">
                  <c:v>42021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1"/>
          <c:showBubbleSize val="0"/>
          <c:separator> </c:separator>
          <c:showLeaderLines val="1"/>
        </c:dLbls>
      </c:pie3DChart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69225983973882743"/>
          <c:y val="0.68936667747623559"/>
          <c:w val="0.23253025085761911"/>
          <c:h val="5.8851263706195894E-2"/>
        </c:manualLayout>
      </c:layout>
      <c:overlay val="0"/>
      <c:txPr>
        <a:bodyPr/>
        <a:lstStyle/>
        <a:p>
          <a:pPr>
            <a:defRPr b="0"/>
          </a:pPr>
          <a:endParaRPr lang="it-IT"/>
        </a:p>
      </c:txPr>
    </c:legend>
    <c:plotVisOnly val="1"/>
    <c:dispBlanksAs val="zero"/>
    <c:showDLblsOverMax val="0"/>
  </c:chart>
  <c:spPr>
    <a:noFill/>
    <a:ln>
      <a:solidFill>
        <a:srgbClr val="4F81BD"/>
      </a:solidFill>
    </a:ln>
  </c:spPr>
  <c:txPr>
    <a:bodyPr/>
    <a:lstStyle/>
    <a:p>
      <a:pPr>
        <a:defRPr lang="it-IT" sz="1111" b="1" i="0" u="none" strike="noStrike" kern="1200" baseline="0">
          <a:solidFill>
            <a:prstClr val="black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391650945760796"/>
          <c:y val="0.32737046755387356"/>
          <c:w val="0.56045707468473593"/>
          <c:h val="0.33356229243949292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Est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en-US"/>
                      <a:t>19%</a:t>
                    </a:r>
                  </a:p>
                </c:rich>
              </c:tx>
              <c:numFmt formatCode="0%" sourceLinked="0"/>
              <c:spPr>
                <a:noFill/>
                <a:ln w="30176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en-US"/>
                      <a:t>25%</a:t>
                    </a:r>
                  </a:p>
                </c:rich>
              </c:tx>
              <c:numFmt formatCode="0%" sourceLinked="0"/>
              <c:spPr>
                <a:noFill/>
                <a:ln w="30176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en-US"/>
                      <a:t>17%</a:t>
                    </a:r>
                  </a:p>
                </c:rich>
              </c:tx>
              <c:numFmt formatCode="0%" sourceLinked="0"/>
              <c:spPr>
                <a:noFill/>
                <a:ln w="30176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pPr algn="ctr" rtl="0">
                      <a:defRPr/>
                    </a:pPr>
                    <a:r>
                      <a:rPr lang="en-US"/>
                      <a:t>
39%</a:t>
                    </a:r>
                  </a:p>
                </c:rich>
              </c:tx>
              <c:numFmt formatCode="0%" sourceLinked="0"/>
              <c:spPr>
                <a:noFill/>
                <a:ln w="30176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 w="30176">
                <a:noFill/>
              </a:ln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legge droga</c:v>
                </c:pt>
                <c:pt idx="1">
                  <c:v>contro il patrimonio</c:v>
                </c:pt>
                <c:pt idx="2">
                  <c:v>contro la persona</c:v>
                </c:pt>
                <c:pt idx="3">
                  <c:v>altri reati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26042</c:v>
                </c:pt>
                <c:pt idx="1">
                  <c:v>35272</c:v>
                </c:pt>
                <c:pt idx="2">
                  <c:v>24345</c:v>
                </c:pt>
                <c:pt idx="3">
                  <c:v>56000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1"/>
          <c:showBubbleSize val="0"/>
          <c:separator>
</c:separator>
          <c:showLeaderLines val="1"/>
        </c:dLbls>
      </c:pie3DChart>
      <c:spPr>
        <a:noFill/>
        <a:ln w="30176">
          <a:noFill/>
        </a:ln>
      </c:spPr>
    </c:plotArea>
    <c:legend>
      <c:legendPos val="r"/>
      <c:layout>
        <c:manualLayout>
          <c:xMode val="edge"/>
          <c:yMode val="edge"/>
          <c:x val="0.7704291262029338"/>
          <c:y val="0.28188789208606485"/>
          <c:w val="0.22480893293891838"/>
          <c:h val="0.46855858608302781"/>
        </c:manualLayout>
      </c:layout>
      <c:overlay val="0"/>
      <c:spPr>
        <a:noFill/>
        <a:ln w="30176">
          <a:noFill/>
        </a:ln>
      </c:spPr>
    </c:legend>
    <c:plotVisOnly val="1"/>
    <c:dispBlanksAs val="zero"/>
    <c:showDLblsOverMax val="0"/>
  </c:chart>
  <c:spPr>
    <a:noFill/>
    <a:ln>
      <a:solidFill>
        <a:srgbClr val="4F81BD"/>
      </a:solidFill>
    </a:ln>
  </c:spPr>
  <c:txPr>
    <a:bodyPr/>
    <a:lstStyle/>
    <a:p>
      <a:pPr algn="ctr" rtl="0">
        <a:defRPr lang="it-IT" sz="1000" b="0" i="0" u="none" strike="noStrike" kern="1200" baseline="0" dirty="0">
          <a:solidFill>
            <a:prstClr val="black"/>
          </a:solidFill>
          <a:latin typeface="Arial"/>
          <a:ea typeface="Arial"/>
          <a:cs typeface="Arial"/>
        </a:defRPr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885170603674546E-2"/>
          <c:y val="9.8447583757912627E-2"/>
          <c:w val="0.5732576006124237"/>
          <c:h val="0.9015524162420876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layout>
                <c:manualLayout>
                  <c:x val="-0.10151848206474186"/>
                  <c:y val="-8.76653285986312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45</a:t>
                    </a:r>
                    <a:r>
                      <a:rPr lang="en-US" baseline="0" dirty="0" smtClean="0"/>
                      <a:t>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Foglio1!$A$2:$A$7</c:f>
              <c:strCache>
                <c:ptCount val="5"/>
                <c:pt idx="0">
                  <c:v>0-5 anni</c:v>
                </c:pt>
                <c:pt idx="1">
                  <c:v>5-10 anni</c:v>
                </c:pt>
                <c:pt idx="2">
                  <c:v>10-20 anni</c:v>
                </c:pt>
                <c:pt idx="3">
                  <c:v>oltre 20 anni</c:v>
                </c:pt>
                <c:pt idx="4">
                  <c:v>ergastolo</c:v>
                </c:pt>
              </c:strCache>
            </c:strRef>
          </c:cat>
          <c:val>
            <c:numRef>
              <c:f>Foglio1!$B$2:$B$7</c:f>
              <c:numCache>
                <c:formatCode>#,##0</c:formatCode>
                <c:ptCount val="6"/>
                <c:pt idx="0">
                  <c:v>16732</c:v>
                </c:pt>
                <c:pt idx="1">
                  <c:v>10551</c:v>
                </c:pt>
                <c:pt idx="2">
                  <c:v>5890</c:v>
                </c:pt>
                <c:pt idx="3">
                  <c:v>8039</c:v>
                </c:pt>
                <c:pt idx="4">
                  <c:v>1604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egendEntry>
        <c:idx val="5"/>
        <c:delete val="1"/>
      </c:legendEntry>
      <c:layout>
        <c:manualLayout>
          <c:xMode val="edge"/>
          <c:yMode val="edge"/>
          <c:x val="0.66705571959755094"/>
          <c:y val="0.23630924810869242"/>
          <c:w val="0.31211094706911657"/>
          <c:h val="0.42934228809634112"/>
        </c:manualLayout>
      </c:layout>
      <c:overlay val="0"/>
      <c:txPr>
        <a:bodyPr/>
        <a:lstStyle/>
        <a:p>
          <a:pPr>
            <a:defRPr sz="1200"/>
          </a:pPr>
          <a:endParaRPr lang="it-IT"/>
        </a:p>
      </c:txPr>
    </c:legend>
    <c:plotVisOnly val="1"/>
    <c:dispBlanksAs val="zero"/>
    <c:showDLblsOverMax val="0"/>
  </c:chart>
  <c:spPr>
    <a:ln>
      <a:solidFill>
        <a:schemeClr val="accent1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2"/>
                <c:pt idx="0">
                  <c:v>Categoria 1</c:v>
                </c:pt>
                <c:pt idx="1">
                  <c:v>Categoria 2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Imputati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217259154859655E-2"/>
                  <c:y val="-3.0672911140033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7866766694155839E-2"/>
                  <c:y val="-1.1502341677512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Foglio1!$A$2:$A$5</c:f>
              <c:strCache>
                <c:ptCount val="2"/>
                <c:pt idx="0">
                  <c:v>Categoria 1</c:v>
                </c:pt>
                <c:pt idx="1">
                  <c:v>Categoria 2</c:v>
                </c:pt>
              </c:strCache>
            </c:strRef>
          </c:cat>
          <c:val>
            <c:numRef>
              <c:f>Foglio1!$C$2:$C$5</c:f>
              <c:numCache>
                <c:formatCode>0.00%</c:formatCode>
                <c:ptCount val="4"/>
                <c:pt idx="0">
                  <c:v>0.43400000000000055</c:v>
                </c:pt>
                <c:pt idx="1">
                  <c:v>0.32800000000000062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Colonna1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2"/>
                <c:pt idx="0">
                  <c:v>Categoria 1</c:v>
                </c:pt>
                <c:pt idx="1">
                  <c:v>Categoria 2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6651776"/>
        <c:axId val="146651232"/>
        <c:axId val="0"/>
      </c:bar3DChart>
      <c:catAx>
        <c:axId val="146651776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 sz="1400" dirty="0" smtClean="0"/>
                  <a:t>2010              2014</a:t>
                </a:r>
                <a:endParaRPr lang="it-IT" sz="1400" dirty="0"/>
              </a:p>
            </c:rich>
          </c:tx>
          <c:layout>
            <c:manualLayout>
              <c:xMode val="edge"/>
              <c:yMode val="edge"/>
              <c:x val="6.2305553180515623E-2"/>
              <c:y val="0.84859718225837877"/>
            </c:manualLayout>
          </c:layout>
          <c:overlay val="0"/>
        </c:title>
        <c:numFmt formatCode="General" sourceLinked="0"/>
        <c:majorTickMark val="out"/>
        <c:minorTickMark val="none"/>
        <c:tickLblPos val="none"/>
        <c:crossAx val="146651232"/>
        <c:crosses val="autoZero"/>
        <c:auto val="1"/>
        <c:lblAlgn val="ctr"/>
        <c:lblOffset val="100"/>
        <c:noMultiLvlLbl val="0"/>
      </c:catAx>
      <c:valAx>
        <c:axId val="146651232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one"/>
        <c:crossAx val="146651776"/>
        <c:crosses val="autoZero"/>
        <c:crossBetween val="between"/>
      </c:valAx>
    </c:plotArea>
    <c:legend>
      <c:legendPos val="r"/>
      <c:legendEntry>
        <c:idx val="0"/>
        <c:delete val="1"/>
      </c:legendEntry>
      <c:legendEntry>
        <c:idx val="2"/>
        <c:delete val="1"/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2189734453414135E-2"/>
                  <c:y val="-2.821487915590800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28,8%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2"/>
                <c:pt idx="0">
                  <c:v>altro</c:v>
                </c:pt>
                <c:pt idx="1">
                  <c:v>pena pecuniaria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71.2</c:v>
                </c:pt>
                <c:pt idx="1">
                  <c:v>28.8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0"/>
        <c:delete val="1"/>
      </c:legendEntry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zero"/>
    <c:showDLblsOverMax val="0"/>
  </c:chart>
  <c:spPr>
    <a:ln>
      <a:solidFill>
        <a:srgbClr val="4F81BD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ofPieChart>
        <c:ofPieType val="bar"/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layout>
                <c:manualLayout>
                  <c:x val="-3.5299828592854588E-3"/>
                  <c:y val="0.11628079714791352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en-US" sz="1400" dirty="0" smtClean="0"/>
                      <a:t>0.99%</a:t>
                    </a:r>
                    <a:endParaRPr lang="en-US" sz="1400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8029621297337767E-3"/>
                  <c:y val="-0.15199281848726651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/>
                      <a:t>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5306122448979605E-2"/>
                  <c:y val="-0.10423452768729666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2,4%</a:t>
                    </a:r>
                    <a:endParaRPr lang="en-US" sz="14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Pagamento</c:v>
                </c:pt>
                <c:pt idx="1">
                  <c:v>Esecuzione forzata</c:v>
                </c:pt>
                <c:pt idx="2">
                  <c:v>Conversione</c:v>
                </c:pt>
                <c:pt idx="3">
                  <c:v>Insoluta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1.0000000000000005E-2</c:v>
                </c:pt>
                <c:pt idx="1">
                  <c:v>2.0000000000000011E-2</c:v>
                </c:pt>
                <c:pt idx="2" formatCode="0.00%">
                  <c:v>2.4E-2</c:v>
                </c:pt>
                <c:pt idx="3" formatCode="0.00%">
                  <c:v>0.95600000000000063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50"/>
        <c:secondPieSize val="75"/>
        <c:serLines/>
      </c:ofPieChart>
    </c:plotArea>
    <c:legend>
      <c:legendPos val="t"/>
      <c:legendEntry>
        <c:idx val="3"/>
        <c:delete val="1"/>
      </c:legendEntry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035487751531059"/>
          <c:y val="0.25459060264525757"/>
          <c:w val="0.68804024496938032"/>
          <c:h val="0.64756728938294295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Lbls>
            <c:dLbl>
              <c:idx val="0"/>
              <c:layout>
                <c:manualLayout>
                  <c:x val="-5.2083333333333558E-2"/>
                  <c:y val="0.1111111111111111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err="1" smtClean="0"/>
                      <a:t>Pene</a:t>
                    </a:r>
                    <a:r>
                      <a:rPr lang="en-US" sz="1200" dirty="0" smtClean="0"/>
                      <a:t> </a:t>
                    </a:r>
                    <a:r>
                      <a:rPr lang="en-US" sz="1200" dirty="0" err="1" smtClean="0"/>
                      <a:t>sospese</a:t>
                    </a:r>
                    <a:r>
                      <a:rPr lang="en-US" sz="1200" dirty="0" smtClean="0"/>
                      <a:t>: 49,84</a:t>
                    </a:r>
                    <a:r>
                      <a:rPr lang="en-US" sz="120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Foglio1!$A$2:$A$3</c:f>
              <c:strCache>
                <c:ptCount val="2"/>
                <c:pt idx="0">
                  <c:v>non sospese</c:v>
                </c:pt>
                <c:pt idx="1">
                  <c:v>sospese</c:v>
                </c:pt>
              </c:strCache>
            </c:strRef>
          </c:cat>
          <c:val>
            <c:numRef>
              <c:f>Foglio1!$B$2:$B$3</c:f>
              <c:numCache>
                <c:formatCode>0.00%</c:formatCode>
                <c:ptCount val="2"/>
                <c:pt idx="0">
                  <c:v>0.49840000000000084</c:v>
                </c:pt>
                <c:pt idx="1">
                  <c:v>0.40160000000000001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Colonna2</c:v>
                </c:pt>
              </c:strCache>
            </c:strRef>
          </c:tx>
          <c:cat>
            <c:strRef>
              <c:f>Foglio1!$A$2:$A$3</c:f>
              <c:strCache>
                <c:ptCount val="2"/>
                <c:pt idx="0">
                  <c:v>non sospese</c:v>
                </c:pt>
                <c:pt idx="1">
                  <c:v>sospese</c:v>
                </c:pt>
              </c:strCache>
            </c:strRef>
          </c:cat>
          <c:val>
            <c:numRef>
              <c:f>Foglio1!$C$2:$C$3</c:f>
              <c:numCache>
                <c:formatCode>General</c:formatCode>
                <c:ptCount val="2"/>
              </c:numCache>
            </c:numRef>
          </c:val>
        </c:ser>
        <c:ser>
          <c:idx val="2"/>
          <c:order val="2"/>
          <c:tx>
            <c:strRef>
              <c:f>Foglio1!$A$3</c:f>
              <c:strCache>
                <c:ptCount val="1"/>
                <c:pt idx="0">
                  <c:v>sospese</c:v>
                </c:pt>
              </c:strCache>
            </c:strRef>
          </c:tx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solidFill>
        <a:srgbClr val="0033CC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0.05469</cdr:x>
      <cdr:y>0.88597</cdr:y>
    </cdr:from>
    <cdr:to>
      <cdr:x>0.94061</cdr:x>
      <cdr:y>0.99715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200025" y="3443064"/>
          <a:ext cx="324036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1200" kern="1200" dirty="0" smtClean="0">
              <a:solidFill>
                <a:schemeClr val="accent6">
                  <a:lumMod val="75000"/>
                </a:schemeClr>
              </a:solidFill>
            </a:rPr>
            <a:t>Al 30 settembre 2014.</a:t>
          </a:r>
          <a:endParaRPr lang="it-IT" sz="1200" kern="1200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C0D3F-0A91-4F01-8823-FE8A34271550}" type="datetimeFigureOut">
              <a:rPr lang="it-IT" smtClean="0"/>
              <a:pPr/>
              <a:t>11/11/2014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4E107-4E11-4E54-BE1B-AF101D839B2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7247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3000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71C03-FC44-479E-92D1-00BDBF653700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3723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881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471C03-FC44-479E-92D1-00BDBF653700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551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596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85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334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593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75B7435-E6B3-489C-9914-B5182A28F8FD}" type="slidenum">
              <a:rPr lang="it-IT" altLang="it-IT"/>
              <a:pPr/>
              <a:t>17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391993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5809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604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90748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78449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DDCB2F-ED6C-491C-A01D-CC49CE773A68}" type="slidenum">
              <a:rPr lang="it-IT" altLang="it-IT"/>
              <a:pPr/>
              <a:t>21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72586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DDCB2F-ED6C-491C-A01D-CC49CE773A68}" type="slidenum">
              <a:rPr lang="it-IT" altLang="it-IT"/>
              <a:pPr/>
              <a:t>22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966528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DDCB2F-ED6C-491C-A01D-CC49CE773A68}" type="slidenum">
              <a:rPr lang="it-IT" altLang="it-IT"/>
              <a:pPr/>
              <a:t>23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117251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941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4608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DD92D0-15FC-43F5-B373-F521C7DAEBF4}" type="slidenum">
              <a:rPr lang="it-IT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804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3257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916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228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4374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618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4E107-4E11-4E54-BE1B-AF101D839B29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8704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A69DC6B-CB55-4364-861E-9F9F4230498F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4531-8885-46C0-AFCC-F8A5BAD06E78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F4190-ECEA-4EBB-8ACF-F3CFB82861A6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97186D-F1C9-43E4-83D5-C181B1BCD7B9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CE551E8-0039-4C89-BF20-2A820FE252B7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0133-FD6F-4008-815B-9328FD61DF81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3B964-38B0-42D0-B471-FF37AE82B5CB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62A1471-4788-42C3-839F-572579A7050E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CFC16-9876-435B-B670-E89849217766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C0B4F78-2B22-4FB1-AD08-5F16D2774A99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6F7AF4-11DB-4E92-B5D4-6D5CCE90FD65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60C25C-D627-499D-8201-F3C37ABBE323}" type="datetime1">
              <a:rPr lang="it-IT" smtClean="0"/>
              <a:pPr/>
              <a:t>11/11/2014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D5761F-75F9-4A0B-82A4-E632A6C89C4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2286000" y="1124744"/>
            <a:ext cx="6172200" cy="3893818"/>
          </a:xfrm>
        </p:spPr>
        <p:txBody>
          <a:bodyPr anchor="ctr"/>
          <a:lstStyle/>
          <a:p>
            <a:pPr algn="ctr"/>
            <a:r>
              <a:rPr lang="it-IT" dirty="0" smtClean="0"/>
              <a:t>L’esperienza italiana</a:t>
            </a:r>
            <a:endParaRPr lang="it-IT" dirty="0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 anchor="b">
            <a:normAutofit/>
          </a:bodyPr>
          <a:lstStyle/>
          <a:p>
            <a:r>
              <a:rPr lang="it-IT" dirty="0" smtClean="0"/>
              <a:t>Angela Della Bella</a:t>
            </a:r>
          </a:p>
          <a:p>
            <a:r>
              <a:rPr lang="it-IT" dirty="0" smtClean="0"/>
              <a:t>Università degli Studi di Milano 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36104"/>
          </a:xfrm>
        </p:spPr>
        <p:txBody>
          <a:bodyPr anchor="ctr">
            <a:noAutofit/>
          </a:bodyPr>
          <a:lstStyle/>
          <a:p>
            <a:pPr algn="ctr"/>
            <a:r>
              <a:rPr lang="it-IT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Sanzioni sostitutive delle pene detentive brevi</a:t>
            </a:r>
            <a:endParaRPr lang="it-IT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616624"/>
          </a:xfrm>
          <a:ln>
            <a:solidFill>
              <a:srgbClr val="4F81BD"/>
            </a:solidFill>
          </a:ln>
        </p:spPr>
        <p:txBody>
          <a:bodyPr lIns="0">
            <a:normAutofit/>
          </a:bodyPr>
          <a:lstStyle/>
          <a:p>
            <a:pPr>
              <a:buNone/>
            </a:pPr>
            <a:r>
              <a:rPr lang="it-IT" sz="1600" i="1" dirty="0" smtClean="0">
                <a:solidFill>
                  <a:schemeClr val="tx2"/>
                </a:solidFill>
              </a:rPr>
              <a:t>Ex</a:t>
            </a:r>
            <a:r>
              <a:rPr lang="it-IT" sz="1600" dirty="0" smtClean="0">
                <a:solidFill>
                  <a:schemeClr val="tx2"/>
                </a:solidFill>
              </a:rPr>
              <a:t> l. 689/1981:</a:t>
            </a:r>
          </a:p>
          <a:p>
            <a:pPr>
              <a:buFontTx/>
              <a:buChar char="-"/>
            </a:pPr>
            <a:r>
              <a:rPr lang="it-IT" sz="1800" b="1" dirty="0" smtClean="0">
                <a:solidFill>
                  <a:schemeClr val="accent1"/>
                </a:solidFill>
              </a:rPr>
              <a:t>pena pecuniaria </a:t>
            </a:r>
            <a:r>
              <a:rPr lang="it-IT" sz="1800" dirty="0" smtClean="0">
                <a:solidFill>
                  <a:schemeClr val="tx2"/>
                </a:solidFill>
              </a:rPr>
              <a:t>(per pene detentive fino a 6 mesi);</a:t>
            </a:r>
          </a:p>
          <a:p>
            <a:pPr>
              <a:buFontTx/>
              <a:buChar char="-"/>
            </a:pPr>
            <a:r>
              <a:rPr lang="it-IT" sz="1800" b="1" dirty="0" smtClean="0">
                <a:solidFill>
                  <a:schemeClr val="accent1"/>
                </a:solidFill>
              </a:rPr>
              <a:t>libertà controllata </a:t>
            </a:r>
            <a:r>
              <a:rPr lang="it-IT" sz="1800" dirty="0" smtClean="0">
                <a:solidFill>
                  <a:schemeClr val="tx2"/>
                </a:solidFill>
              </a:rPr>
              <a:t>(per pene detentive a 1 anno);</a:t>
            </a:r>
          </a:p>
          <a:p>
            <a:pPr>
              <a:buFontTx/>
              <a:buChar char="-"/>
            </a:pPr>
            <a:r>
              <a:rPr lang="it-IT" sz="1800" b="1" dirty="0" smtClean="0">
                <a:solidFill>
                  <a:schemeClr val="accent1"/>
                </a:solidFill>
              </a:rPr>
              <a:t>semi-detenzione</a:t>
            </a:r>
            <a:r>
              <a:rPr lang="it-IT" sz="1800" dirty="0" smtClean="0"/>
              <a:t> </a:t>
            </a:r>
            <a:r>
              <a:rPr lang="it-IT" sz="1800" dirty="0" smtClean="0">
                <a:solidFill>
                  <a:schemeClr val="tx2"/>
                </a:solidFill>
              </a:rPr>
              <a:t>(per pene detentive fino a 2 anni).</a:t>
            </a:r>
          </a:p>
          <a:p>
            <a:pPr>
              <a:buNone/>
            </a:pPr>
            <a:r>
              <a:rPr lang="it-IT" sz="1100" dirty="0" smtClean="0">
                <a:solidFill>
                  <a:schemeClr val="tx2"/>
                </a:solidFill>
              </a:rPr>
              <a:t>       Fonte: Dipartimento Amministrazione Penitenziaria, 30 settembre 2014.</a:t>
            </a:r>
          </a:p>
          <a:p>
            <a:pPr>
              <a:buNone/>
            </a:pPr>
            <a:r>
              <a:rPr lang="it-IT" sz="1800" dirty="0" smtClean="0"/>
              <a:t> </a:t>
            </a:r>
          </a:p>
          <a:p>
            <a:pPr>
              <a:buNone/>
            </a:pPr>
            <a:r>
              <a:rPr lang="it-IT" sz="1600" i="1" dirty="0" smtClean="0">
                <a:solidFill>
                  <a:schemeClr val="tx2"/>
                </a:solidFill>
              </a:rPr>
              <a:t>Ex</a:t>
            </a:r>
            <a:r>
              <a:rPr lang="it-IT" sz="1600" dirty="0" smtClean="0">
                <a:solidFill>
                  <a:schemeClr val="tx2"/>
                </a:solidFill>
              </a:rPr>
              <a:t> art. 16 t.u. </a:t>
            </a:r>
            <a:r>
              <a:rPr lang="it-IT" sz="1600" dirty="0" err="1" smtClean="0">
                <a:solidFill>
                  <a:schemeClr val="tx2"/>
                </a:solidFill>
              </a:rPr>
              <a:t>imm</a:t>
            </a:r>
            <a:r>
              <a:rPr lang="it-IT" sz="1600" dirty="0" smtClean="0">
                <a:solidFill>
                  <a:schemeClr val="tx2"/>
                </a:solidFill>
              </a:rPr>
              <a:t>.:</a:t>
            </a:r>
          </a:p>
          <a:p>
            <a:pPr>
              <a:buFontTx/>
              <a:buChar char="-"/>
            </a:pPr>
            <a:r>
              <a:rPr lang="it-IT" sz="1800" b="1" dirty="0" smtClean="0">
                <a:solidFill>
                  <a:schemeClr val="accent1"/>
                </a:solidFill>
              </a:rPr>
              <a:t>espulsione</a:t>
            </a:r>
            <a:r>
              <a:rPr lang="it-IT" sz="1800" dirty="0" smtClean="0"/>
              <a:t> </a:t>
            </a:r>
            <a:r>
              <a:rPr lang="it-IT" sz="1800" b="1" dirty="0" smtClean="0">
                <a:solidFill>
                  <a:schemeClr val="accent1"/>
                </a:solidFill>
              </a:rPr>
              <a:t>dello straniero </a:t>
            </a:r>
            <a:r>
              <a:rPr lang="it-IT" sz="1800" dirty="0" smtClean="0">
                <a:solidFill>
                  <a:schemeClr val="tx2"/>
                </a:solidFill>
              </a:rPr>
              <a:t>(per pena detentiva fino a 2 anni); </a:t>
            </a:r>
          </a:p>
          <a:p>
            <a:pPr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it-IT" sz="1600" i="1" dirty="0" smtClean="0">
                <a:solidFill>
                  <a:schemeClr val="tx2"/>
                </a:solidFill>
              </a:rPr>
              <a:t>Ex</a:t>
            </a:r>
            <a:r>
              <a:rPr lang="it-IT" sz="1600" dirty="0" smtClean="0">
                <a:solidFill>
                  <a:schemeClr val="tx2"/>
                </a:solidFill>
              </a:rPr>
              <a:t> art</a:t>
            </a:r>
            <a:r>
              <a:rPr lang="it-IT" sz="1600" dirty="0">
                <a:solidFill>
                  <a:schemeClr val="tx2"/>
                </a:solidFill>
              </a:rPr>
              <a:t>73 co. 5 </a:t>
            </a:r>
            <a:r>
              <a:rPr lang="it-IT" sz="1600" i="1" dirty="0">
                <a:solidFill>
                  <a:schemeClr val="tx2"/>
                </a:solidFill>
              </a:rPr>
              <a:t>bis</a:t>
            </a:r>
            <a:r>
              <a:rPr lang="it-IT" sz="1600" dirty="0">
                <a:solidFill>
                  <a:schemeClr val="tx2"/>
                </a:solidFill>
              </a:rPr>
              <a:t> e 5 </a:t>
            </a:r>
            <a:r>
              <a:rPr lang="it-IT" sz="1600" i="1" dirty="0">
                <a:solidFill>
                  <a:schemeClr val="tx2"/>
                </a:solidFill>
              </a:rPr>
              <a:t>ter</a:t>
            </a:r>
            <a:r>
              <a:rPr lang="it-IT" sz="1600" dirty="0">
                <a:solidFill>
                  <a:schemeClr val="tx2"/>
                </a:solidFill>
              </a:rPr>
              <a:t> </a:t>
            </a:r>
            <a:r>
              <a:rPr lang="it-IT" sz="1600" dirty="0" err="1">
                <a:solidFill>
                  <a:schemeClr val="tx2"/>
                </a:solidFill>
              </a:rPr>
              <a:t>t.u.</a:t>
            </a:r>
            <a:r>
              <a:rPr lang="it-IT" sz="1600" dirty="0">
                <a:solidFill>
                  <a:schemeClr val="tx2"/>
                </a:solidFill>
              </a:rPr>
              <a:t> </a:t>
            </a:r>
            <a:r>
              <a:rPr lang="it-IT" sz="1600" dirty="0" err="1">
                <a:solidFill>
                  <a:schemeClr val="tx2"/>
                </a:solidFill>
              </a:rPr>
              <a:t>stup</a:t>
            </a:r>
            <a:r>
              <a:rPr lang="it-IT" sz="1600" dirty="0">
                <a:solidFill>
                  <a:schemeClr val="tx2"/>
                </a:solidFill>
              </a:rPr>
              <a:t>.:</a:t>
            </a:r>
          </a:p>
          <a:p>
            <a:pPr indent="0">
              <a:buFontTx/>
              <a:buChar char="-"/>
            </a:pPr>
            <a:r>
              <a:rPr lang="it-IT" sz="1600" b="1" dirty="0">
                <a:solidFill>
                  <a:schemeClr val="accent1"/>
                </a:solidFill>
              </a:rPr>
              <a:t>lavoro pubblica utilità per il tossicodipendente </a:t>
            </a:r>
            <a:r>
              <a:rPr lang="it-IT" sz="1600" dirty="0">
                <a:solidFill>
                  <a:schemeClr val="tx2"/>
                </a:solidFill>
              </a:rPr>
              <a:t>(per ‘spaccio’ di stupefacenti di lieve entità e per altri delitti se puniti con pene detentive fino ad 1 anno)</a:t>
            </a:r>
          </a:p>
          <a:p>
            <a:pPr indent="0">
              <a:buNone/>
            </a:pPr>
            <a:r>
              <a:rPr lang="it-IT" sz="1050" dirty="0">
                <a:solidFill>
                  <a:schemeClr val="tx2"/>
                </a:solidFill>
              </a:rPr>
              <a:t>Fonte: </a:t>
            </a:r>
            <a:r>
              <a:rPr lang="it-IT" sz="1050" dirty="0" err="1" smtClean="0">
                <a:solidFill>
                  <a:schemeClr val="tx2"/>
                </a:solidFill>
              </a:rPr>
              <a:t>Uepe</a:t>
            </a:r>
            <a:r>
              <a:rPr lang="it-IT" sz="1050" dirty="0" smtClean="0">
                <a:solidFill>
                  <a:schemeClr val="tx2"/>
                </a:solidFill>
              </a:rPr>
              <a:t>, Ministero della giustizia, 2012</a:t>
            </a:r>
            <a:endParaRPr lang="it-IT" sz="1050" dirty="0">
              <a:solidFill>
                <a:schemeClr val="tx2"/>
              </a:solidFill>
            </a:endParaRPr>
          </a:p>
          <a:p>
            <a:pPr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it-IT" sz="1600" i="1" dirty="0" smtClean="0">
                <a:solidFill>
                  <a:schemeClr val="tx2"/>
                </a:solidFill>
              </a:rPr>
              <a:t>Ex</a:t>
            </a:r>
            <a:r>
              <a:rPr lang="it-IT" sz="1600" dirty="0" smtClean="0">
                <a:solidFill>
                  <a:schemeClr val="tx2"/>
                </a:solidFill>
              </a:rPr>
              <a:t> artt.186 </a:t>
            </a:r>
            <a:r>
              <a:rPr lang="it-IT" sz="1600" dirty="0">
                <a:solidFill>
                  <a:schemeClr val="tx2"/>
                </a:solidFill>
              </a:rPr>
              <a:t>co. 2 e 187 co. 1 </a:t>
            </a:r>
            <a:r>
              <a:rPr lang="it-IT" sz="1600" dirty="0" err="1">
                <a:solidFill>
                  <a:schemeClr val="tx2"/>
                </a:solidFill>
              </a:rPr>
              <a:t>c.d.s</a:t>
            </a:r>
            <a:r>
              <a:rPr lang="it-IT" sz="1600" dirty="0" smtClean="0">
                <a:solidFill>
                  <a:schemeClr val="tx2"/>
                </a:solidFill>
              </a:rPr>
              <a:t>.:</a:t>
            </a:r>
          </a:p>
          <a:p>
            <a:pPr indent="0">
              <a:buFontTx/>
              <a:buChar char="-"/>
            </a:pPr>
            <a:r>
              <a:rPr lang="it-IT" sz="1600" b="1" dirty="0">
                <a:solidFill>
                  <a:schemeClr val="accent1"/>
                </a:solidFill>
              </a:rPr>
              <a:t>lavoro pubblica utilità per </a:t>
            </a:r>
            <a:r>
              <a:rPr lang="it-IT" sz="1600" b="1" dirty="0" smtClean="0">
                <a:solidFill>
                  <a:schemeClr val="accent1"/>
                </a:solidFill>
              </a:rPr>
              <a:t>autori di guida in stato di ebbrezza e alterazione per uso di sostanze stupefacenti</a:t>
            </a:r>
            <a:endParaRPr lang="it-IT" sz="16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it-IT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endParaRPr lang="it-IT" sz="2400" dirty="0" smtClean="0"/>
          </a:p>
          <a:p>
            <a:pPr>
              <a:buFontTx/>
              <a:buChar char="-"/>
            </a:pP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10" name="Callout 1 9"/>
          <p:cNvSpPr/>
          <p:nvPr/>
        </p:nvSpPr>
        <p:spPr>
          <a:xfrm>
            <a:off x="6552220" y="1124744"/>
            <a:ext cx="504056" cy="288032"/>
          </a:xfrm>
          <a:prstGeom prst="borderCallout1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??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11" name="Callout 1 10"/>
          <p:cNvSpPr/>
          <p:nvPr/>
        </p:nvSpPr>
        <p:spPr>
          <a:xfrm>
            <a:off x="6840252" y="1628800"/>
            <a:ext cx="792088" cy="288032"/>
          </a:xfrm>
          <a:prstGeom prst="borderCallout1">
            <a:avLst>
              <a:gd name="adj1" fmla="val 18750"/>
              <a:gd name="adj2" fmla="val -8333"/>
              <a:gd name="adj3" fmla="val 87763"/>
              <a:gd name="adj4" fmla="val -6981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192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12" name="Callout 1 11"/>
          <p:cNvSpPr/>
          <p:nvPr/>
        </p:nvSpPr>
        <p:spPr>
          <a:xfrm>
            <a:off x="6912260" y="2333446"/>
            <a:ext cx="504056" cy="288032"/>
          </a:xfrm>
          <a:prstGeom prst="borderCallout1">
            <a:avLst>
              <a:gd name="adj1" fmla="val 18750"/>
              <a:gd name="adj2" fmla="val -8333"/>
              <a:gd name="adj3" fmla="val -31802"/>
              <a:gd name="adj4" fmla="val -9252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8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13" name="Callout 1 12"/>
          <p:cNvSpPr/>
          <p:nvPr/>
        </p:nvSpPr>
        <p:spPr>
          <a:xfrm>
            <a:off x="7768976" y="2997349"/>
            <a:ext cx="720080" cy="360040"/>
          </a:xfrm>
          <a:prstGeom prst="borderCallout1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??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14" name="Callout 1 13"/>
          <p:cNvSpPr/>
          <p:nvPr/>
        </p:nvSpPr>
        <p:spPr>
          <a:xfrm>
            <a:off x="4211960" y="3789040"/>
            <a:ext cx="720080" cy="288032"/>
          </a:xfrm>
          <a:prstGeom prst="borderCallout1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58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15" name="Callout 1 14"/>
          <p:cNvSpPr/>
          <p:nvPr/>
        </p:nvSpPr>
        <p:spPr>
          <a:xfrm>
            <a:off x="3995936" y="5193196"/>
            <a:ext cx="720080" cy="288032"/>
          </a:xfrm>
          <a:prstGeom prst="borderCallout1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??</a:t>
            </a:r>
            <a:endParaRPr lang="it-IT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it-IT" dirty="0" smtClean="0"/>
              <a:t>Sospensione condizionale della pena</a:t>
            </a:r>
            <a:endParaRPr lang="it-IT" dirty="0"/>
          </a:p>
        </p:txBody>
      </p:sp>
      <p:graphicFrame>
        <p:nvGraphicFramePr>
          <p:cNvPr id="17" name="Segnaposto contenuto 16"/>
          <p:cNvGraphicFramePr>
            <a:graphicFrameLocks noGrp="1"/>
          </p:cNvGraphicFramePr>
          <p:nvPr>
            <p:ph sz="quarter" idx="2"/>
          </p:nvPr>
        </p:nvGraphicFramePr>
        <p:xfrm>
          <a:off x="395536" y="2348880"/>
          <a:ext cx="3657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Segnaposto contenuto 17"/>
          <p:cNvGraphicFramePr>
            <a:graphicFrameLocks noGrp="1"/>
          </p:cNvGraphicFramePr>
          <p:nvPr>
            <p:ph sz="quarter" idx="4"/>
          </p:nvPr>
        </p:nvGraphicFramePr>
        <p:xfrm>
          <a:off x="4371975" y="2362200"/>
          <a:ext cx="3657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egnaposto testo 1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it-IT" sz="1600" dirty="0" smtClean="0"/>
              <a:t>% sul totale delle condanne a pena detentiva</a:t>
            </a:r>
            <a:endParaRPr lang="it-IT" sz="1600" dirty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sz="1600" dirty="0" smtClean="0"/>
              <a:t>% sul totale delle condanne a pena pecuniaria</a:t>
            </a:r>
            <a:endParaRPr lang="it-IT" sz="160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467544" y="6453336"/>
            <a:ext cx="74168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dirty="0" smtClean="0"/>
              <a:t>Fonte: Ministero della Giustizia, anno 2012.</a:t>
            </a:r>
            <a:endParaRPr lang="it-IT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 anchor="ctr">
            <a:noAutofit/>
          </a:bodyPr>
          <a:lstStyle/>
          <a:p>
            <a:pPr algn="ctr"/>
            <a:r>
              <a:rPr lang="it-IT" sz="2800" b="1" dirty="0" smtClean="0">
                <a:solidFill>
                  <a:schemeClr val="accent2"/>
                </a:solidFill>
              </a:rPr>
              <a:t>Misure alternative alla detenzione:</a:t>
            </a:r>
            <a:br>
              <a:rPr lang="it-IT" sz="2800" b="1" dirty="0" smtClean="0">
                <a:solidFill>
                  <a:schemeClr val="accent2"/>
                </a:solidFill>
              </a:rPr>
            </a:br>
            <a:r>
              <a:rPr lang="it-IT" sz="2800" b="1" dirty="0" smtClean="0">
                <a:solidFill>
                  <a:schemeClr val="accent2"/>
                </a:solidFill>
              </a:rPr>
              <a:t>catalogo</a:t>
            </a:r>
            <a:endParaRPr lang="it-IT" sz="2800" b="1" dirty="0">
              <a:solidFill>
                <a:schemeClr val="accent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13387"/>
          </a:xfrm>
          <a:ln>
            <a:solidFill>
              <a:srgbClr val="4F81BD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endParaRPr lang="it-IT" sz="17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it-IT" sz="1700" dirty="0" smtClean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700" b="1" dirty="0" smtClean="0">
                <a:solidFill>
                  <a:schemeClr val="accent1">
                    <a:lumMod val="75000"/>
                  </a:schemeClr>
                </a:solidFill>
              </a:rPr>
              <a:t>affidamento in prova ai servizi sociali </a:t>
            </a:r>
            <a:r>
              <a:rPr lang="it-IT" sz="1700" dirty="0" smtClean="0">
                <a:solidFill>
                  <a:schemeClr val="tx2"/>
                </a:solidFill>
              </a:rPr>
              <a:t>(per pene detentive fino a 3 o 4 anni)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700" b="1" dirty="0" smtClean="0">
                <a:solidFill>
                  <a:schemeClr val="tx2"/>
                </a:solidFill>
              </a:rPr>
              <a:t>                                                                                                                                          </a:t>
            </a:r>
            <a:endParaRPr lang="it-IT" sz="1700" b="1" dirty="0" smtClean="0">
              <a:solidFill>
                <a:srgbClr val="0033CC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700" b="1" dirty="0" smtClean="0">
                <a:solidFill>
                  <a:schemeClr val="accent1">
                    <a:lumMod val="75000"/>
                  </a:schemeClr>
                </a:solidFill>
              </a:rPr>
              <a:t>affidamento in prova per tossicodipendenti  </a:t>
            </a:r>
            <a:r>
              <a:rPr lang="it-IT" sz="1700" dirty="0" smtClean="0">
                <a:solidFill>
                  <a:schemeClr val="tx2"/>
                </a:solidFill>
              </a:rPr>
              <a:t>(per pene detentive  fino a 6 anni)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700" b="1" dirty="0" smtClean="0">
                <a:solidFill>
                  <a:schemeClr val="tx2"/>
                </a:solidFill>
              </a:rPr>
              <a:t>                                                                                                                </a:t>
            </a:r>
            <a:endParaRPr lang="it-IT" sz="1700" b="1" dirty="0" smtClean="0">
              <a:solidFill>
                <a:srgbClr val="0033CC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700" b="1" dirty="0" smtClean="0">
                <a:solidFill>
                  <a:schemeClr val="accent1">
                    <a:lumMod val="75000"/>
                  </a:schemeClr>
                </a:solidFill>
              </a:rPr>
              <a:t>detenzione domiciliare  </a:t>
            </a:r>
            <a:r>
              <a:rPr lang="it-IT" sz="1700" dirty="0" smtClean="0">
                <a:solidFill>
                  <a:schemeClr val="tx2"/>
                </a:solidFill>
              </a:rPr>
              <a:t>(varie forme; per pene detentive fino a </a:t>
            </a:r>
            <a:r>
              <a:rPr lang="it-IT" sz="1700" dirty="0" err="1" smtClean="0">
                <a:solidFill>
                  <a:schemeClr val="tx2"/>
                </a:solidFill>
              </a:rPr>
              <a:t>max</a:t>
            </a:r>
            <a:r>
              <a:rPr lang="it-IT" sz="1700" dirty="0" smtClean="0">
                <a:solidFill>
                  <a:schemeClr val="tx2"/>
                </a:solidFill>
              </a:rPr>
              <a:t> 4 anni)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700" b="1" dirty="0" smtClean="0">
                <a:solidFill>
                  <a:schemeClr val="tx2"/>
                </a:solidFill>
              </a:rPr>
              <a:t>                                                                                                      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700" b="1" dirty="0" smtClean="0">
                <a:solidFill>
                  <a:schemeClr val="accent1">
                    <a:lumMod val="75000"/>
                  </a:schemeClr>
                </a:solidFill>
              </a:rPr>
              <a:t>semilibertà</a:t>
            </a:r>
            <a:r>
              <a:rPr lang="it-IT" sz="1700" b="1" dirty="0" smtClean="0">
                <a:solidFill>
                  <a:schemeClr val="tx2"/>
                </a:solidFill>
              </a:rPr>
              <a:t>  </a:t>
            </a:r>
            <a:r>
              <a:rPr lang="it-IT" sz="1700" dirty="0" smtClean="0">
                <a:solidFill>
                  <a:schemeClr val="tx2"/>
                </a:solidFill>
              </a:rPr>
              <a:t>(senza limiti di pena)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700" dirty="0" smtClean="0">
                <a:solidFill>
                  <a:schemeClr val="tx2"/>
                </a:solidFill>
              </a:rPr>
              <a:t>                                                                                                           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it-IT" sz="1700" b="1" dirty="0" smtClean="0">
                <a:solidFill>
                  <a:schemeClr val="accent1">
                    <a:lumMod val="75000"/>
                  </a:schemeClr>
                </a:solidFill>
              </a:rPr>
              <a:t>liberazione condizionale </a:t>
            </a:r>
            <a:r>
              <a:rPr lang="it-IT" sz="1700" dirty="0" smtClean="0">
                <a:solidFill>
                  <a:schemeClr val="tx2"/>
                </a:solidFill>
              </a:rPr>
              <a:t>(senza limiti </a:t>
            </a:r>
            <a:r>
              <a:rPr lang="it-IT" sz="1700" dirty="0" err="1" smtClean="0">
                <a:solidFill>
                  <a:schemeClr val="tx2"/>
                </a:solidFill>
              </a:rPr>
              <a:t>max</a:t>
            </a:r>
            <a:r>
              <a:rPr lang="it-IT" sz="1700" dirty="0" smtClean="0">
                <a:solidFill>
                  <a:schemeClr val="tx2"/>
                </a:solidFill>
              </a:rPr>
              <a:t> di pena)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700" b="1" dirty="0" smtClean="0">
                <a:solidFill>
                  <a:schemeClr val="tx2"/>
                </a:solidFill>
              </a:rPr>
              <a:t>                                                                                                        </a:t>
            </a:r>
            <a:endParaRPr lang="it-IT" sz="1200" dirty="0" smtClean="0">
              <a:solidFill>
                <a:srgbClr val="0033CC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it-IT" sz="1700" dirty="0" smtClean="0">
                <a:solidFill>
                  <a:schemeClr val="tx2"/>
                </a:solidFill>
              </a:rPr>
              <a:t> </a:t>
            </a:r>
            <a:r>
              <a:rPr lang="it-IT" sz="1700" b="1" i="1" dirty="0" smtClean="0">
                <a:solidFill>
                  <a:schemeClr val="accent1">
                    <a:lumMod val="75000"/>
                  </a:schemeClr>
                </a:solidFill>
              </a:rPr>
              <a:t>espulsione dello straniero</a:t>
            </a:r>
            <a:r>
              <a:rPr lang="it-IT" sz="17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700" dirty="0" smtClean="0">
                <a:solidFill>
                  <a:schemeClr val="tx2"/>
                </a:solidFill>
              </a:rPr>
              <a:t>(per pena detentiva fino a 2 anni) </a:t>
            </a:r>
          </a:p>
          <a:p>
            <a:pPr>
              <a:buNone/>
            </a:pPr>
            <a:endParaRPr lang="it-IT" sz="1700" dirty="0" smtClean="0">
              <a:solidFill>
                <a:schemeClr val="tx2"/>
              </a:solidFill>
            </a:endParaRPr>
          </a:p>
          <a:p>
            <a:pPr indent="0">
              <a:buNone/>
            </a:pPr>
            <a:endParaRPr lang="it-IT" sz="17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it-IT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1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endParaRPr lang="it-IT" sz="2400" dirty="0" smtClean="0"/>
          </a:p>
          <a:p>
            <a:pPr>
              <a:buFontTx/>
              <a:buChar char="-"/>
            </a:pP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2400" b="1" dirty="0" smtClean="0">
                <a:solidFill>
                  <a:schemeClr val="accent2"/>
                </a:solidFill>
              </a:rPr>
              <a:t>Sospensione dell’ordine di esecuzione </a:t>
            </a:r>
            <a:r>
              <a:rPr lang="it-IT" sz="2400" b="1" i="1" dirty="0" smtClean="0">
                <a:solidFill>
                  <a:schemeClr val="accent2"/>
                </a:solidFill>
              </a:rPr>
              <a:t>ex</a:t>
            </a:r>
            <a:r>
              <a:rPr lang="it-IT" sz="2400" b="1" dirty="0" smtClean="0">
                <a:solidFill>
                  <a:schemeClr val="accent2"/>
                </a:solidFill>
              </a:rPr>
              <a:t> art. 656 </a:t>
            </a:r>
            <a:r>
              <a:rPr lang="it-IT" sz="2400" b="1" dirty="0" err="1" smtClean="0">
                <a:solidFill>
                  <a:schemeClr val="accent2"/>
                </a:solidFill>
              </a:rPr>
              <a:t>co</a:t>
            </a:r>
            <a:r>
              <a:rPr lang="it-IT" sz="2400" b="1" dirty="0" smtClean="0">
                <a:solidFill>
                  <a:schemeClr val="accent2"/>
                </a:solidFill>
              </a:rPr>
              <a:t>. 5 </a:t>
            </a:r>
            <a:r>
              <a:rPr lang="it-IT" sz="2400" b="1" dirty="0" err="1" smtClean="0">
                <a:solidFill>
                  <a:schemeClr val="accent2"/>
                </a:solidFill>
              </a:rPr>
              <a:t>c.p.p.</a:t>
            </a:r>
            <a:endParaRPr lang="it-IT" sz="2400" b="1" dirty="0">
              <a:solidFill>
                <a:schemeClr val="accent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ln>
            <a:solidFill>
              <a:srgbClr val="4F81BD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1400" dirty="0" smtClean="0"/>
              <a:t>Condanna pena detentiva</a:t>
            </a:r>
          </a:p>
          <a:p>
            <a:pPr algn="ctr">
              <a:buNone/>
            </a:pPr>
            <a:endParaRPr lang="it-IT" sz="1400" dirty="0" smtClean="0"/>
          </a:p>
          <a:p>
            <a:pPr>
              <a:buNone/>
            </a:pPr>
            <a:r>
              <a:rPr lang="it-IT" sz="1400" dirty="0" smtClean="0"/>
              <a:t>                Sospensione condizionale                                           Non sospensione</a:t>
            </a:r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r>
              <a:rPr lang="it-IT" sz="1400" dirty="0" smtClean="0"/>
              <a:t>                                                                          Passaggio in giudicato: ordine di esecuzione</a:t>
            </a:r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r>
              <a:rPr lang="it-IT" sz="1400" dirty="0" smtClean="0"/>
              <a:t>                                                                                             </a:t>
            </a:r>
          </a:p>
          <a:p>
            <a:pPr>
              <a:buNone/>
            </a:pPr>
            <a:r>
              <a:rPr lang="it-IT" sz="1400" dirty="0" smtClean="0"/>
              <a:t>                                                              Sospensione  </a:t>
            </a:r>
            <a:r>
              <a:rPr lang="it-IT" sz="1400" i="1" dirty="0" smtClean="0"/>
              <a:t>ex</a:t>
            </a:r>
            <a:r>
              <a:rPr lang="it-IT" sz="1400" dirty="0" smtClean="0"/>
              <a:t>  656 </a:t>
            </a:r>
            <a:r>
              <a:rPr lang="it-IT" sz="1400" dirty="0" err="1" smtClean="0"/>
              <a:t>c.p.p.</a:t>
            </a:r>
            <a:r>
              <a:rPr lang="it-IT" sz="1400" dirty="0" smtClean="0"/>
              <a:t>              Non sospensione </a:t>
            </a:r>
          </a:p>
          <a:p>
            <a:pPr>
              <a:buNone/>
            </a:pPr>
            <a:r>
              <a:rPr lang="it-IT" sz="1400" dirty="0" smtClean="0"/>
              <a:t>                                                                  </a:t>
            </a:r>
          </a:p>
          <a:p>
            <a:pPr>
              <a:buNone/>
            </a:pPr>
            <a:r>
              <a:rPr lang="it-IT" sz="1400" dirty="0" smtClean="0"/>
              <a:t>                  </a:t>
            </a:r>
          </a:p>
          <a:p>
            <a:pPr>
              <a:buNone/>
            </a:pPr>
            <a:r>
              <a:rPr lang="it-IT" sz="1400" dirty="0" smtClean="0"/>
              <a:t>                      </a:t>
            </a:r>
            <a:r>
              <a:rPr lang="it-IT" sz="1400" b="1" dirty="0" smtClean="0">
                <a:solidFill>
                  <a:schemeClr val="accent1">
                    <a:lumMod val="75000"/>
                  </a:schemeClr>
                </a:solidFill>
              </a:rPr>
              <a:t>Misure alt. da libertà</a:t>
            </a:r>
            <a:r>
              <a:rPr lang="it-IT" sz="1400" b="1" dirty="0" smtClean="0"/>
              <a:t>                          </a:t>
            </a:r>
            <a:r>
              <a:rPr lang="it-IT" sz="1400" b="1" dirty="0" smtClean="0">
                <a:solidFill>
                  <a:schemeClr val="accent2">
                    <a:lumMod val="75000"/>
                  </a:schemeClr>
                </a:solidFill>
              </a:rPr>
              <a:t>Misure alt. durante detenzione</a:t>
            </a:r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r>
              <a:rPr lang="it-IT" sz="1400" dirty="0" smtClean="0"/>
              <a:t>                                                                                   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2771800" y="227687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H="1">
            <a:off x="2771800" y="1916832"/>
            <a:ext cx="136815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4139952" y="1916832"/>
            <a:ext cx="136815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6228184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H="1">
            <a:off x="5148064" y="3356992"/>
            <a:ext cx="108012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6228184" y="335699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 flipH="1">
            <a:off x="3779912" y="4221088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6876256" y="422108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egnaposto numero diapositiva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Misure alternative alla detenzione:</a:t>
            </a:r>
            <a:br>
              <a:rPr lang="it-IT" dirty="0" smtClean="0"/>
            </a:br>
            <a:r>
              <a:rPr lang="it-IT" dirty="0" smtClean="0"/>
              <a:t>applicazioni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539552" y="2204864"/>
          <a:ext cx="74676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Misure alternative</a:t>
                      </a:r>
                      <a:endParaRPr lang="it-IT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Condannati</a:t>
                      </a:r>
                      <a:r>
                        <a:rPr lang="it-IT" baseline="0" dirty="0" smtClean="0"/>
                        <a:t> al 30/6/2014</a:t>
                      </a:r>
                      <a:endParaRPr lang="it-IT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Affidamento in prova ordinario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8.847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Affidamento tossicodipendenti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2.828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Detenzione domiciliare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9.640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Semilibertà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778</a:t>
                      </a:r>
                      <a:endParaRPr lang="it-IT" dirty="0"/>
                    </a:p>
                  </a:txBody>
                  <a:tcPr/>
                </a:tc>
              </a:tr>
              <a:tr h="334640">
                <a:tc>
                  <a:txBody>
                    <a:bodyPr/>
                    <a:lstStyle/>
                    <a:p>
                      <a:r>
                        <a:rPr lang="it-IT" dirty="0" smtClean="0"/>
                        <a:t>Liberazione condizionale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??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it-IT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Nel</a:t>
                      </a:r>
                      <a:r>
                        <a:rPr kumimoji="0" lang="it-IT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corso del 2012</a:t>
                      </a:r>
                      <a:endParaRPr kumimoji="0" lang="it-IT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Espulsione straniero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920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051720" y="6453336"/>
            <a:ext cx="4608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Fonte: Dipartimento Amministrazione Penitenziaria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Misure alternative alla detenzione: </a:t>
            </a:r>
            <a:br>
              <a:rPr lang="it-IT" sz="3100" dirty="0" smtClean="0"/>
            </a:br>
            <a:r>
              <a:rPr lang="it-IT" sz="3100" dirty="0" smtClean="0"/>
              <a:t>% rispetto al totale delle esecuzioni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400" cap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09849580"/>
              </p:ext>
            </p:extLst>
          </p:nvPr>
        </p:nvGraphicFramePr>
        <p:xfrm>
          <a:off x="1763688" y="2420887"/>
          <a:ext cx="4608512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915816" y="6309320"/>
            <a:ext cx="3384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Fonte: Ministero della Giustizia, 2012.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543800" cy="1227410"/>
          </a:xfrm>
        </p:spPr>
        <p:txBody>
          <a:bodyPr anchor="t"/>
          <a:lstStyle/>
          <a:p>
            <a:pPr algn="ctr"/>
            <a:r>
              <a:rPr lang="it-IT" dirty="0" smtClean="0"/>
              <a:t>Tasso di recidiva dei detenuti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>
          <a:xfrm>
            <a:off x="457200" y="1052736"/>
            <a:ext cx="3657600" cy="1175352"/>
          </a:xfrm>
        </p:spPr>
        <p:txBody>
          <a:bodyPr/>
          <a:lstStyle/>
          <a:p>
            <a:endParaRPr lang="it-IT" dirty="0" smtClean="0"/>
          </a:p>
          <a:p>
            <a:r>
              <a:rPr lang="it-IT" sz="1800" dirty="0" smtClean="0"/>
              <a:t>Precedenti carcerazione dei detenuti</a:t>
            </a:r>
          </a:p>
          <a:p>
            <a:endParaRPr lang="it-IT" sz="1000" dirty="0" smtClean="0"/>
          </a:p>
          <a:p>
            <a:r>
              <a:rPr lang="it-IT" sz="1000" dirty="0" smtClean="0"/>
              <a:t>Fonte: Min. Giustizia. 31 dicembre 2012.</a:t>
            </a:r>
          </a:p>
          <a:p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>
          <a:xfrm>
            <a:off x="4343400" y="1052736"/>
            <a:ext cx="3657600" cy="1175352"/>
          </a:xfrm>
        </p:spPr>
        <p:txBody>
          <a:bodyPr/>
          <a:lstStyle/>
          <a:p>
            <a:pPr algn="ctr"/>
            <a:r>
              <a:rPr lang="it-IT" sz="1800" dirty="0" smtClean="0"/>
              <a:t>Precedenti condanne definitive dei detenuti-condannati</a:t>
            </a:r>
          </a:p>
          <a:p>
            <a:pPr algn="ctr"/>
            <a:r>
              <a:rPr lang="it-IT" sz="1100" dirty="0" smtClean="0"/>
              <a:t>Fonte:</a:t>
            </a:r>
            <a:r>
              <a:rPr lang="it-IT" dirty="0" smtClean="0"/>
              <a:t> </a:t>
            </a:r>
            <a:r>
              <a:rPr lang="it-IT" sz="1000" dirty="0" smtClean="0"/>
              <a:t>Min. Giustizia + Istat, anno 2011.</a:t>
            </a:r>
          </a:p>
        </p:txBody>
      </p:sp>
      <p:graphicFrame>
        <p:nvGraphicFramePr>
          <p:cNvPr id="13" name="Grafico 12"/>
          <p:cNvGraphicFramePr/>
          <p:nvPr/>
        </p:nvGraphicFramePr>
        <p:xfrm>
          <a:off x="539552" y="2348880"/>
          <a:ext cx="345638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16</a:t>
            </a:fld>
            <a:endParaRPr lang="it-IT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sz="quarter" idx="4"/>
          </p:nvPr>
        </p:nvGraphicFramePr>
        <p:xfrm>
          <a:off x="4371975" y="2362200"/>
          <a:ext cx="3657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altLang="it-IT" dirty="0" smtClean="0"/>
              <a:t>la sentenza </a:t>
            </a:r>
            <a:r>
              <a:rPr lang="it-IT" altLang="it-IT" dirty="0" err="1" smtClean="0"/>
              <a:t>Torreggiani</a:t>
            </a:r>
            <a:r>
              <a:rPr lang="it-IT" altLang="it-IT" dirty="0" smtClean="0"/>
              <a:t> c. Italia: </a:t>
            </a:r>
            <a:br>
              <a:rPr lang="it-IT" altLang="it-IT" dirty="0" smtClean="0"/>
            </a:br>
            <a:r>
              <a:rPr lang="it-IT" altLang="it-IT" dirty="0" smtClean="0"/>
              <a:t>i due piani di azione 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it-IT" altLang="it-IT" dirty="0" smtClean="0"/>
          </a:p>
          <a:p>
            <a:r>
              <a:rPr lang="it-IT" altLang="it-IT" sz="2000" dirty="0" smtClean="0"/>
              <a:t>Aumentare spazio sanzioni non detentive</a:t>
            </a:r>
          </a:p>
          <a:p>
            <a:pPr>
              <a:buNone/>
            </a:pPr>
            <a:endParaRPr lang="it-IT" altLang="it-IT" sz="2000" dirty="0" smtClean="0"/>
          </a:p>
          <a:p>
            <a:r>
              <a:rPr lang="it-IT" altLang="it-IT" sz="2000" dirty="0" smtClean="0"/>
              <a:t>Ridurre spazio custodia cautelare in carcere </a:t>
            </a:r>
          </a:p>
          <a:p>
            <a:endParaRPr lang="it-IT" altLang="it-IT" dirty="0" smtClean="0"/>
          </a:p>
          <a:p>
            <a:pPr>
              <a:buNone/>
            </a:pPr>
            <a:r>
              <a:rPr lang="it-IT" altLang="it-IT" dirty="0" smtClean="0"/>
              <a:t>                                                                                              </a:t>
            </a:r>
          </a:p>
          <a:p>
            <a:pPr>
              <a:buNone/>
            </a:pPr>
            <a:r>
              <a:rPr lang="it-IT" altLang="it-IT" dirty="0" smtClean="0"/>
              <a:t>   </a:t>
            </a:r>
          </a:p>
          <a:p>
            <a:endParaRPr lang="it-IT" altLang="it-IT" dirty="0" smtClean="0"/>
          </a:p>
          <a:p>
            <a:endParaRPr lang="it-IT" altLang="it-IT" dirty="0" smtClean="0"/>
          </a:p>
          <a:p>
            <a:endParaRPr lang="it-IT" altLang="it-IT" dirty="0" smtClean="0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2000" dirty="0" smtClean="0"/>
              <a:t>Rimedi preventivi</a:t>
            </a:r>
          </a:p>
          <a:p>
            <a:endParaRPr lang="it-IT" sz="2000" dirty="0" smtClean="0"/>
          </a:p>
          <a:p>
            <a:r>
              <a:rPr lang="it-IT" sz="2000" dirty="0" smtClean="0"/>
              <a:t>Rimedi compensativi</a:t>
            </a:r>
            <a:endParaRPr lang="it-IT" sz="2000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"/>
          </p:nvPr>
        </p:nvSpPr>
        <p:spPr>
          <a:xfrm>
            <a:off x="467544" y="1628800"/>
            <a:ext cx="3657600" cy="946400"/>
          </a:xfrm>
        </p:spPr>
        <p:txBody>
          <a:bodyPr/>
          <a:lstStyle/>
          <a:p>
            <a:pPr algn="ctr"/>
            <a:r>
              <a:rPr lang="it-IT" dirty="0" smtClean="0"/>
              <a:t>A) Interventi strutturali sulle cause del sovraffollamento</a:t>
            </a:r>
            <a:endParaRPr lang="it-IT" dirty="0"/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923176"/>
          </a:xfrm>
        </p:spPr>
        <p:txBody>
          <a:bodyPr/>
          <a:lstStyle/>
          <a:p>
            <a:pPr algn="ctr"/>
            <a:r>
              <a:rPr lang="it-IT" dirty="0" smtClean="0"/>
              <a:t>B) Rimedi giudiziali</a:t>
            </a:r>
          </a:p>
          <a:p>
            <a:pPr algn="ctr"/>
            <a:r>
              <a:rPr lang="it-IT" dirty="0" smtClean="0"/>
              <a:t>per rimuovere violazioni art. 3 </a:t>
            </a:r>
            <a:r>
              <a:rPr lang="it-IT" dirty="0" err="1" smtClean="0"/>
              <a:t>Cedu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b="1" dirty="0" smtClean="0">
                <a:solidFill>
                  <a:schemeClr val="accent1"/>
                </a:solidFill>
              </a:rPr>
              <a:t>I rimedi giudiziali : </a:t>
            </a:r>
            <a:br>
              <a:rPr lang="it-IT" b="1" dirty="0" smtClean="0">
                <a:solidFill>
                  <a:schemeClr val="accent1"/>
                </a:solidFill>
              </a:rPr>
            </a:br>
            <a:r>
              <a:rPr lang="it-IT" b="1" cap="none" dirty="0" smtClean="0">
                <a:solidFill>
                  <a:schemeClr val="accent1"/>
                </a:solidFill>
              </a:rPr>
              <a:t>quello preventivo</a:t>
            </a:r>
            <a:endParaRPr lang="it-IT" b="1" cap="none" dirty="0">
              <a:solidFill>
                <a:schemeClr val="accent1"/>
              </a:solidFill>
            </a:endParaRPr>
          </a:p>
        </p:txBody>
      </p:sp>
      <p:sp>
        <p:nvSpPr>
          <p:cNvPr id="15" name="Segnaposto contenuto 1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sz="1800" b="1" dirty="0" smtClean="0">
                <a:solidFill>
                  <a:schemeClr val="tx2"/>
                </a:solidFill>
              </a:rPr>
              <a:t>Art. 35 </a:t>
            </a:r>
            <a:r>
              <a:rPr lang="it-IT" sz="1800" b="1" i="1" dirty="0" smtClean="0">
                <a:solidFill>
                  <a:schemeClr val="tx2"/>
                </a:solidFill>
              </a:rPr>
              <a:t>bis</a:t>
            </a:r>
            <a:r>
              <a:rPr lang="it-IT" sz="1800" b="1" dirty="0" smtClean="0">
                <a:solidFill>
                  <a:schemeClr val="tx2"/>
                </a:solidFill>
              </a:rPr>
              <a:t> </a:t>
            </a:r>
            <a:r>
              <a:rPr lang="it-IT" sz="1800" b="1" dirty="0" err="1" smtClean="0">
                <a:solidFill>
                  <a:schemeClr val="tx2"/>
                </a:solidFill>
              </a:rPr>
              <a:t>o.p.</a:t>
            </a:r>
            <a:r>
              <a:rPr lang="it-IT" sz="1800" b="1" dirty="0" smtClean="0">
                <a:solidFill>
                  <a:schemeClr val="tx2"/>
                </a:solidFill>
              </a:rPr>
              <a:t> : “Reclamo giurisdizionale”</a:t>
            </a:r>
          </a:p>
          <a:p>
            <a:pPr algn="ctr">
              <a:buNone/>
            </a:pPr>
            <a:r>
              <a:rPr lang="it-IT" sz="1400" dirty="0" smtClean="0">
                <a:solidFill>
                  <a:schemeClr val="tx2"/>
                </a:solidFill>
              </a:rPr>
              <a:t>(introdotto da d.l.146/2013, </a:t>
            </a:r>
            <a:r>
              <a:rPr lang="it-IT" sz="1400" dirty="0" err="1" smtClean="0">
                <a:solidFill>
                  <a:schemeClr val="tx2"/>
                </a:solidFill>
              </a:rPr>
              <a:t>conv</a:t>
            </a:r>
            <a:r>
              <a:rPr lang="it-IT" sz="1400" dirty="0" smtClean="0">
                <a:solidFill>
                  <a:schemeClr val="tx2"/>
                </a:solidFill>
              </a:rPr>
              <a:t>. l. 10/2014)</a:t>
            </a:r>
            <a:r>
              <a:rPr lang="it-IT" sz="1600" dirty="0" smtClean="0">
                <a:solidFill>
                  <a:schemeClr val="tx2"/>
                </a:solidFill>
              </a:rPr>
              <a:t> </a:t>
            </a:r>
          </a:p>
          <a:p>
            <a:pPr algn="ctr"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 algn="ctr"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 algn="ctr"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 indent="360000" algn="just">
              <a:spcBef>
                <a:spcPts val="0"/>
              </a:spcBef>
            </a:pPr>
            <a:r>
              <a:rPr lang="it-IT" sz="1600" dirty="0" smtClean="0">
                <a:solidFill>
                  <a:schemeClr val="tx2"/>
                </a:solidFill>
              </a:rPr>
              <a:t>per i casi di “</a:t>
            </a:r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inosservanza da parte dell’amministrazione 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di disposizioni previste dalla presente legge e dal relativo regolamento, dalla quale derivi al detenuto o all’internato un </a:t>
            </a:r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attuale e grave pregiudizio 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all’esercizio dei diritti”</a:t>
            </a: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reclamo al magistrato di sorveglianza, che può ordinare all’amministrazione di “porre rimedio” </a:t>
            </a: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giudizio di ottemperanza nei casi di inerzia dell’amministrazione </a:t>
            </a:r>
            <a:endParaRPr lang="it-IT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16" name="Freccia in giù 15"/>
          <p:cNvSpPr/>
          <p:nvPr/>
        </p:nvSpPr>
        <p:spPr>
          <a:xfrm>
            <a:off x="4067944" y="2276872"/>
            <a:ext cx="14401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b="1" dirty="0" smtClean="0">
                <a:solidFill>
                  <a:schemeClr val="accent1"/>
                </a:solidFill>
              </a:rPr>
              <a:t>I rimedi giudiziali : </a:t>
            </a:r>
            <a:br>
              <a:rPr lang="it-IT" b="1" dirty="0" smtClean="0">
                <a:solidFill>
                  <a:schemeClr val="accent1"/>
                </a:solidFill>
              </a:rPr>
            </a:br>
            <a:r>
              <a:rPr lang="it-IT" b="1" cap="none" dirty="0" smtClean="0">
                <a:solidFill>
                  <a:schemeClr val="accent1"/>
                </a:solidFill>
              </a:rPr>
              <a:t>quello compensativo</a:t>
            </a:r>
            <a:endParaRPr lang="it-IT" b="1" dirty="0">
              <a:solidFill>
                <a:schemeClr val="accent1"/>
              </a:solidFill>
            </a:endParaRPr>
          </a:p>
        </p:txBody>
      </p:sp>
      <p:sp>
        <p:nvSpPr>
          <p:cNvPr id="15" name="Segnaposto contenuto 14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7683624" cy="4873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1800" b="1" dirty="0" smtClean="0">
                <a:solidFill>
                  <a:schemeClr val="tx2"/>
                </a:solidFill>
              </a:rPr>
              <a:t>Art. 35 </a:t>
            </a:r>
            <a:r>
              <a:rPr lang="it-IT" sz="1800" b="1" i="1" dirty="0" err="1" smtClean="0">
                <a:solidFill>
                  <a:schemeClr val="tx2"/>
                </a:solidFill>
              </a:rPr>
              <a:t>ter</a:t>
            </a:r>
            <a:r>
              <a:rPr lang="it-IT" sz="1800" b="1" dirty="0" smtClean="0">
                <a:solidFill>
                  <a:schemeClr val="tx2"/>
                </a:solidFill>
              </a:rPr>
              <a:t> </a:t>
            </a:r>
            <a:r>
              <a:rPr lang="it-IT" sz="1800" b="1" dirty="0" err="1" smtClean="0">
                <a:solidFill>
                  <a:schemeClr val="tx2"/>
                </a:solidFill>
              </a:rPr>
              <a:t>o.p.</a:t>
            </a:r>
            <a:r>
              <a:rPr lang="it-IT" sz="1800" b="1" dirty="0" smtClean="0">
                <a:solidFill>
                  <a:schemeClr val="tx2"/>
                </a:solidFill>
              </a:rPr>
              <a:t> : </a:t>
            </a:r>
          </a:p>
          <a:p>
            <a:pPr algn="ctr">
              <a:buNone/>
            </a:pPr>
            <a:r>
              <a:rPr lang="it-IT" sz="1800" b="1" dirty="0" smtClean="0">
                <a:solidFill>
                  <a:schemeClr val="tx2"/>
                </a:solidFill>
              </a:rPr>
              <a:t>Rimedi risarcitori conseguenti  alla  violazione dell'art. 3 </a:t>
            </a:r>
            <a:r>
              <a:rPr lang="it-IT" sz="1800" b="1" dirty="0" err="1" smtClean="0">
                <a:solidFill>
                  <a:schemeClr val="tx2"/>
                </a:solidFill>
              </a:rPr>
              <a:t>Cedu</a:t>
            </a:r>
            <a:r>
              <a:rPr lang="it-IT" sz="1800" b="1" dirty="0" smtClean="0">
                <a:solidFill>
                  <a:schemeClr val="tx2"/>
                </a:solidFill>
              </a:rPr>
              <a:t> </a:t>
            </a:r>
          </a:p>
          <a:p>
            <a:pPr algn="ctr">
              <a:buNone/>
            </a:pPr>
            <a:r>
              <a:rPr lang="it-IT" sz="1400" dirty="0" smtClean="0">
                <a:solidFill>
                  <a:schemeClr val="tx2"/>
                </a:solidFill>
              </a:rPr>
              <a:t>(introdotto da d.l. 92/2014, </a:t>
            </a:r>
            <a:r>
              <a:rPr lang="it-IT" sz="1400" dirty="0" err="1" smtClean="0">
                <a:solidFill>
                  <a:schemeClr val="tx2"/>
                </a:solidFill>
              </a:rPr>
              <a:t>conv</a:t>
            </a:r>
            <a:r>
              <a:rPr lang="it-IT" sz="1400" dirty="0" smtClean="0">
                <a:solidFill>
                  <a:schemeClr val="tx2"/>
                </a:solidFill>
              </a:rPr>
              <a:t>. l. 117/2014)</a:t>
            </a:r>
            <a:r>
              <a:rPr lang="it-IT" sz="1600" dirty="0" smtClean="0">
                <a:solidFill>
                  <a:schemeClr val="tx2"/>
                </a:solidFill>
              </a:rPr>
              <a:t> </a:t>
            </a:r>
          </a:p>
          <a:p>
            <a:pPr algn="ctr"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 algn="ctr"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 algn="ctr">
              <a:buNone/>
            </a:pPr>
            <a:endParaRPr lang="it-IT" sz="1600" dirty="0" smtClean="0">
              <a:solidFill>
                <a:schemeClr val="tx2"/>
              </a:solidFill>
            </a:endParaRPr>
          </a:p>
          <a:p>
            <a:pPr indent="360000" algn="just">
              <a:spcBef>
                <a:spcPts val="0"/>
              </a:spcBef>
            </a:pPr>
            <a:r>
              <a:rPr lang="it-IT" sz="1600" dirty="0" smtClean="0">
                <a:solidFill>
                  <a:schemeClr val="tx2"/>
                </a:solidFill>
              </a:rPr>
              <a:t>per i casi di </a:t>
            </a:r>
            <a:r>
              <a:rPr lang="it-IT" sz="1600" b="1" dirty="0" smtClean="0">
                <a:solidFill>
                  <a:schemeClr val="tx2"/>
                </a:solidFill>
              </a:rPr>
              <a:t>pregiudizio grave e attuale</a:t>
            </a:r>
            <a:r>
              <a:rPr lang="it-IT" sz="1600" dirty="0" smtClean="0">
                <a:solidFill>
                  <a:schemeClr val="tx2"/>
                </a:solidFill>
              </a:rPr>
              <a:t>, derivante da condizioni di detenzione tali da violare l’art. 3 </a:t>
            </a:r>
            <a:r>
              <a:rPr lang="it-IT" sz="1600" dirty="0" err="1" smtClean="0">
                <a:solidFill>
                  <a:schemeClr val="tx2"/>
                </a:solidFill>
              </a:rPr>
              <a:t>Cedu</a:t>
            </a: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reclamo </a:t>
            </a:r>
            <a:r>
              <a:rPr lang="it-IT" sz="1600" i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ex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 art. 35 </a:t>
            </a:r>
            <a:r>
              <a:rPr lang="it-IT" sz="1600" i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bis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it-IT" sz="1600" dirty="0" err="1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o.p.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 al </a:t>
            </a:r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magistrato di sorveglianza 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(nel caso di detenuto) o al </a:t>
            </a:r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tribunale civile 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(nel caso di </a:t>
            </a:r>
            <a:r>
              <a:rPr lang="it-IT" sz="1600" i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ex-detenuto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)  </a:t>
            </a: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endParaRPr lang="it-IT" sz="1600" dirty="0" smtClean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indent="360000" algn="just">
              <a:spcBef>
                <a:spcPts val="0"/>
              </a:spcBef>
            </a:pP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Contenuto del risarcimento: </a:t>
            </a:r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detrazione di pena 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(1 giorno ogni 10 di pregiudizio patito) o, laddove non possibile, </a:t>
            </a:r>
            <a:r>
              <a:rPr lang="it-IT" sz="1600" b="1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risarcimento in forma monetaria </a:t>
            </a:r>
            <a:r>
              <a:rPr lang="it-IT" sz="1600" dirty="0" smtClean="0">
                <a:solidFill>
                  <a:schemeClr val="tx2">
                    <a:lumMod val="75000"/>
                  </a:schemeClr>
                </a:solidFill>
                <a:latin typeface="Calibri"/>
              </a:rPr>
              <a:t>(8 euro ogni giorno di pregiudizio patito) </a:t>
            </a:r>
            <a:endParaRPr lang="it-IT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16" name="Freccia in giù 15"/>
          <p:cNvSpPr/>
          <p:nvPr/>
        </p:nvSpPr>
        <p:spPr>
          <a:xfrm>
            <a:off x="4283968" y="2708920"/>
            <a:ext cx="14401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it-IT" altLang="it-IT" sz="2800" b="1" dirty="0" smtClean="0">
                <a:solidFill>
                  <a:schemeClr val="accent1"/>
                </a:solidFill>
              </a:rPr>
              <a:t>Andamento popolazione carceraria</a:t>
            </a:r>
            <a:br>
              <a:rPr lang="it-IT" altLang="it-IT" sz="2800" b="1" dirty="0" smtClean="0">
                <a:solidFill>
                  <a:schemeClr val="accent1"/>
                </a:solidFill>
              </a:rPr>
            </a:br>
            <a:r>
              <a:rPr lang="it-IT" altLang="it-IT" sz="2800" b="1" dirty="0" smtClean="0">
                <a:solidFill>
                  <a:schemeClr val="accent1"/>
                </a:solidFill>
              </a:rPr>
              <a:t>1991-2014</a:t>
            </a:r>
            <a:br>
              <a:rPr lang="it-IT" altLang="it-IT" sz="2800" b="1" dirty="0" smtClean="0">
                <a:solidFill>
                  <a:schemeClr val="accent1"/>
                </a:solidFill>
              </a:rPr>
            </a:br>
            <a:endParaRPr lang="it-IT" sz="1170" cap="none" dirty="0">
              <a:solidFill>
                <a:schemeClr val="tx1"/>
              </a:solidFill>
            </a:endParaRP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99682664"/>
              </p:ext>
            </p:extLst>
          </p:nvPr>
        </p:nvGraphicFramePr>
        <p:xfrm>
          <a:off x="404203" y="1196753"/>
          <a:ext cx="7467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403648" y="6525344"/>
            <a:ext cx="54726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1100" dirty="0"/>
              <a:t>Fonte: Dipartimento Amministrazione Penitenziaria, 30 giugno 2014</a:t>
            </a:r>
            <a:endParaRPr lang="it-IT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b="1" dirty="0" smtClean="0">
                <a:solidFill>
                  <a:schemeClr val="accent1"/>
                </a:solidFill>
              </a:rPr>
              <a:t>Gli interventi “strutturali”</a:t>
            </a:r>
            <a:endParaRPr lang="it-IT" b="1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Interventi di edilizia penitenziaria</a:t>
            </a:r>
          </a:p>
          <a:p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Interventi sul piano del diritto penitenziario: </a:t>
            </a:r>
          </a:p>
          <a:p>
            <a:pPr>
              <a:buNone/>
            </a:pP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parziale smantellamento del doppio binario  </a:t>
            </a:r>
          </a:p>
          <a:p>
            <a:pPr lvl="1">
              <a:buNone/>
            </a:pP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riduzione del flusso di condannati in entrata</a:t>
            </a:r>
          </a:p>
          <a:p>
            <a:pPr lvl="1">
              <a:buNone/>
            </a:pPr>
            <a:endParaRPr lang="it-IT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potenziamento del flusso di condannati in uscita</a:t>
            </a:r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95288" y="188641"/>
            <a:ext cx="8229600" cy="1152128"/>
          </a:xfrm>
        </p:spPr>
        <p:txBody>
          <a:bodyPr rtlCol="0" anchor="ctr">
            <a:noAutofit/>
          </a:bodyPr>
          <a:lstStyle/>
          <a:p>
            <a:pPr algn="ctr">
              <a:defRPr/>
            </a:pPr>
            <a:r>
              <a:rPr lang="it-IT" sz="3200" b="1" dirty="0" smtClean="0">
                <a:solidFill>
                  <a:srgbClr val="92D050"/>
                </a:solidFill>
                <a:latin typeface="+mn-lt"/>
              </a:rPr>
              <a:t/>
            </a:r>
            <a:br>
              <a:rPr lang="it-IT" sz="3200" b="1" dirty="0" smtClean="0">
                <a:solidFill>
                  <a:srgbClr val="92D050"/>
                </a:solidFill>
                <a:latin typeface="+mn-lt"/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Legge 28 aprile 2014, n. 67: </a:t>
            </a:r>
            <a:b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it-IT" altLang="it-IT" sz="2400" b="1" cap="none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it-IT" sz="2400" b="1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elega in materia di </a:t>
            </a:r>
            <a:br>
              <a:rPr lang="it-IT" sz="2400" b="1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it-IT" sz="2400" b="1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pene detentive </a:t>
            </a:r>
            <a:r>
              <a:rPr lang="it-IT" sz="2400" b="1" i="1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non carcerarie</a:t>
            </a:r>
            <a:endParaRPr lang="it-IT" sz="2400" b="1" i="1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 smtClean="0"/>
          </a:p>
          <a:p>
            <a:pPr marL="180000" indent="0" algn="just">
              <a:buFont typeface="Wingdings" pitchFamily="2" charset="2"/>
              <a:buChar char="q"/>
              <a:defRPr/>
            </a:pPr>
            <a:r>
              <a:rPr lang="it-IT" dirty="0" smtClean="0"/>
              <a:t> </a:t>
            </a:r>
            <a:r>
              <a:rPr lang="it-IT" sz="1900" dirty="0" smtClean="0"/>
              <a:t>Introduzione delle nuove pene principali della “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reclusione domiciliare</a:t>
            </a:r>
            <a:r>
              <a:rPr lang="it-IT" sz="1900" dirty="0" smtClean="0"/>
              <a:t>” e dell’ “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arresto domiciliare</a:t>
            </a:r>
            <a:r>
              <a:rPr lang="it-IT" sz="1900" dirty="0" smtClean="0"/>
              <a:t>”.</a:t>
            </a:r>
          </a:p>
          <a:p>
            <a:pPr marL="180000" indent="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it-IT" sz="1900" dirty="0" smtClean="0"/>
          </a:p>
          <a:p>
            <a:pPr marL="180000" indent="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it-IT" sz="1900" dirty="0" smtClean="0"/>
              <a:t>Per i reati per i quali è prevista la pena dell'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arresto</a:t>
            </a:r>
            <a:r>
              <a:rPr lang="it-IT" sz="1900" b="1" dirty="0" smtClean="0">
                <a:solidFill>
                  <a:srgbClr val="00B050"/>
                </a:solidFill>
              </a:rPr>
              <a:t> </a:t>
            </a:r>
            <a:r>
              <a:rPr lang="it-IT" sz="1900" dirty="0" smtClean="0"/>
              <a:t>o della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reclusione non superiore nel massimo a tre anni</a:t>
            </a:r>
            <a:r>
              <a:rPr lang="it-IT" sz="1900" dirty="0" smtClean="0"/>
              <a:t>, prevedere che la pena </a:t>
            </a:r>
            <a:r>
              <a:rPr lang="it-IT" sz="1900" i="1" dirty="0" smtClean="0"/>
              <a:t>sia</a:t>
            </a:r>
            <a:r>
              <a:rPr lang="it-IT" sz="1900" dirty="0" smtClean="0"/>
              <a:t> quella della reclusione domiciliare o dell'arresto domiciliare;</a:t>
            </a:r>
          </a:p>
          <a:p>
            <a:pPr marL="180000" indent="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it-IT" sz="1900" dirty="0" smtClean="0"/>
          </a:p>
          <a:p>
            <a:pPr marL="180000" indent="0" algn="just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it-IT" sz="1900" dirty="0" smtClean="0"/>
              <a:t>Per i delitti per i quali è prevista la pena della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reclusione tra i tre e i cinque anni prevedere</a:t>
            </a:r>
            <a:r>
              <a:rPr lang="it-IT" sz="1900" dirty="0" smtClean="0"/>
              <a:t> che il giudice, tenuto conto dei criteri indicati dall'articolo 133 del codice penale, </a:t>
            </a:r>
            <a:r>
              <a:rPr lang="it-IT" sz="1900" i="1" dirty="0" smtClean="0"/>
              <a:t>possa</a:t>
            </a:r>
            <a:r>
              <a:rPr lang="it-IT" sz="1900" dirty="0" smtClean="0"/>
              <a:t> applicare la reclusione domiciliare.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1900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95288" y="188641"/>
            <a:ext cx="8229600" cy="1152128"/>
          </a:xfrm>
        </p:spPr>
        <p:txBody>
          <a:bodyPr rtlCol="0" anchor="ctr">
            <a:noAutofit/>
          </a:bodyPr>
          <a:lstStyle/>
          <a:p>
            <a:pPr algn="ctr">
              <a:defRPr/>
            </a:pPr>
            <a:r>
              <a:rPr lang="it-IT" sz="3200" b="1" dirty="0" smtClean="0">
                <a:solidFill>
                  <a:srgbClr val="92D050"/>
                </a:solidFill>
                <a:latin typeface="+mn-lt"/>
              </a:rPr>
              <a:t/>
            </a:r>
            <a:br>
              <a:rPr lang="it-IT" sz="3200" b="1" dirty="0" smtClean="0">
                <a:solidFill>
                  <a:srgbClr val="92D050"/>
                </a:solidFill>
                <a:latin typeface="+mn-lt"/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Legge 28 aprile 2014, n. 67: </a:t>
            </a:r>
            <a:b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it-IT" altLang="it-IT" sz="2400" b="1" cap="none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it-IT" sz="2400" b="1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elega per causa di non punibilità nel caso di tenuità del fatto</a:t>
            </a:r>
            <a:endParaRPr lang="it-IT" sz="2400" b="1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 smtClean="0"/>
          </a:p>
          <a:p>
            <a:pPr marL="180000" indent="0" algn="just">
              <a:buNone/>
              <a:defRPr/>
            </a:pPr>
            <a:r>
              <a:rPr lang="it-IT" sz="2000" dirty="0" smtClean="0"/>
              <a:t>Prevede l’introduzione di una </a:t>
            </a:r>
            <a:r>
              <a:rPr lang="it-IT" sz="2000" i="1" dirty="0" smtClean="0"/>
              <a:t>causa di esclusione della </a:t>
            </a:r>
            <a:r>
              <a:rPr lang="it-IT" sz="2000" i="1" dirty="0" err="1" smtClean="0"/>
              <a:t>punibilita’</a:t>
            </a:r>
            <a:r>
              <a:rPr lang="it-IT" sz="2000" dirty="0" smtClean="0"/>
              <a:t> in presenza di: </a:t>
            </a:r>
          </a:p>
          <a:p>
            <a:pPr marL="180000" indent="0" algn="just">
              <a:buFont typeface="Wingdings" pitchFamily="2" charset="2"/>
              <a:buChar char="q"/>
              <a:defRPr/>
            </a:pPr>
            <a:r>
              <a:rPr lang="it-IT" sz="2000" dirty="0" smtClean="0"/>
              <a:t>condotte sanzionate con la sola pena pecuniaria o con pene detentive non superiori nel massimo a cinque anni</a:t>
            </a:r>
          </a:p>
          <a:p>
            <a:pPr marL="180000" indent="0" algn="just">
              <a:buFont typeface="Wingdings" pitchFamily="2" charset="2"/>
              <a:buChar char="q"/>
              <a:defRPr/>
            </a:pPr>
            <a:r>
              <a:rPr lang="it-IT" sz="2000" dirty="0" smtClean="0"/>
              <a:t>quando risulti la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particolare tenuità dell'offesa e la non abitualità del comportamento</a:t>
            </a:r>
            <a:r>
              <a:rPr lang="it-IT" sz="2000" dirty="0" smtClean="0"/>
              <a:t>, senza pregiudizio per l'esercizio dell'azione civile per il risarcimento del danno e adeguando la relativa normativa processuale penale</a:t>
            </a:r>
            <a:endParaRPr lang="it-IT" sz="1900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95288" y="188641"/>
            <a:ext cx="8229600" cy="1152128"/>
          </a:xfrm>
        </p:spPr>
        <p:txBody>
          <a:bodyPr rtlCol="0" anchor="ctr">
            <a:noAutofit/>
          </a:bodyPr>
          <a:lstStyle/>
          <a:p>
            <a:pPr algn="ctr">
              <a:defRPr/>
            </a:pPr>
            <a:r>
              <a:rPr lang="it-IT" sz="3200" b="1" dirty="0" smtClean="0">
                <a:solidFill>
                  <a:srgbClr val="92D050"/>
                </a:solidFill>
                <a:latin typeface="+mn-lt"/>
              </a:rPr>
              <a:t/>
            </a:r>
            <a:br>
              <a:rPr lang="it-IT" sz="3200" b="1" dirty="0" smtClean="0">
                <a:solidFill>
                  <a:srgbClr val="92D050"/>
                </a:solidFill>
                <a:latin typeface="+mn-lt"/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Legge 28 aprile 2014, n. 67: </a:t>
            </a:r>
            <a:b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3) </a:t>
            </a:r>
            <a:r>
              <a:rPr lang="it-IT" altLang="it-IT" sz="2400" b="1" cap="none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it-IT" sz="2400" b="1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elega per la depenalizzazione</a:t>
            </a:r>
            <a:endParaRPr lang="it-IT" sz="2400" b="1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 smtClean="0"/>
          </a:p>
          <a:p>
            <a:pPr indent="0" algn="just">
              <a:buFont typeface="Wingdings" pitchFamily="2" charset="2"/>
              <a:buChar char="q"/>
            </a:pPr>
            <a:endParaRPr lang="it-IT" sz="2000" dirty="0" smtClean="0"/>
          </a:p>
          <a:p>
            <a:pPr indent="0" algn="just">
              <a:buFont typeface="Wingdings" pitchFamily="2" charset="2"/>
              <a:buChar char="q"/>
            </a:pPr>
            <a:r>
              <a:rPr lang="it-IT" sz="2000" dirty="0" smtClean="0"/>
              <a:t>Trasformazione in illecito amministrativo dei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reati per i quali sia prevista la sola pena della multa o dell’ammenda </a:t>
            </a:r>
            <a:r>
              <a:rPr lang="it-IT" sz="2000" dirty="0" smtClean="0"/>
              <a:t>e di altre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specifiche figure di reato </a:t>
            </a:r>
            <a:r>
              <a:rPr lang="it-IT" sz="2000" dirty="0" smtClean="0"/>
              <a:t>(es. atti osceni; reato di clandestinità; omesso versamento di ritenute previdenziali ed assistenziali se non ›10 000 euro)</a:t>
            </a:r>
          </a:p>
          <a:p>
            <a:pPr indent="0" algn="just">
              <a:buFont typeface="Wingdings" pitchFamily="2" charset="2"/>
              <a:buChar char="q"/>
            </a:pPr>
            <a:endParaRPr lang="it-IT" sz="2000" dirty="0" smtClean="0"/>
          </a:p>
          <a:p>
            <a:pPr marL="180000" indent="0" algn="just">
              <a:buFont typeface="Wingdings" pitchFamily="2" charset="2"/>
              <a:buChar char="q"/>
              <a:defRPr/>
            </a:pPr>
            <a:r>
              <a:rPr lang="it-IT" sz="2000" dirty="0" smtClean="0"/>
              <a:t> Abrogazione alcune specifiche figure di reato (es. ingiuria; danneggiamento a querela)</a:t>
            </a:r>
            <a:endParaRPr lang="it-IT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altLang="it-IT" sz="3200" b="1" dirty="0" smtClean="0">
                <a:solidFill>
                  <a:schemeClr val="accent1">
                    <a:lumMod val="75000"/>
                  </a:schemeClr>
                </a:solidFill>
              </a:rPr>
              <a:t>Legge 28 aprile 2014, n. 67: </a:t>
            </a:r>
            <a:br>
              <a:rPr lang="it-IT" altLang="it-IT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3200" b="1" dirty="0" smtClean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it-IT" altLang="it-IT" sz="3200" b="1" cap="none" dirty="0" smtClean="0">
                <a:solidFill>
                  <a:schemeClr val="accent1">
                    <a:lumMod val="75000"/>
                  </a:schemeClr>
                </a:solidFill>
              </a:rPr>
              <a:t>introduzione della </a:t>
            </a:r>
            <a:r>
              <a:rPr lang="it-IT" altLang="it-IT" b="1" cap="none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it-IT" b="1" cap="none" dirty="0" smtClean="0">
                <a:solidFill>
                  <a:schemeClr val="accent1">
                    <a:lumMod val="75000"/>
                  </a:schemeClr>
                </a:solidFill>
              </a:rPr>
              <a:t>ospensione del procedimento con messa alla prova</a:t>
            </a:r>
            <a:endParaRPr lang="it-IT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sz="1600" b="1" dirty="0" smtClean="0">
                <a:solidFill>
                  <a:schemeClr val="tx2"/>
                </a:solidFill>
              </a:rPr>
              <a:t>Ambito applicativo</a:t>
            </a:r>
            <a:r>
              <a:rPr lang="it-IT" sz="1600" dirty="0" smtClean="0">
                <a:solidFill>
                  <a:schemeClr val="tx2"/>
                </a:solidFill>
              </a:rPr>
              <a:t>: </a:t>
            </a:r>
          </a:p>
          <a:p>
            <a:pPr lvl="1"/>
            <a:r>
              <a:rPr lang="it-IT" sz="1600" dirty="0" smtClean="0">
                <a:solidFill>
                  <a:schemeClr val="tx2"/>
                </a:solidFill>
              </a:rPr>
              <a:t>reati puniti con la pena pecuniaria o con la pena detentiva non superiore nel massimo a quattro anni </a:t>
            </a:r>
          </a:p>
          <a:p>
            <a:pPr lvl="1"/>
            <a:r>
              <a:rPr lang="it-IT" sz="1600" dirty="0" smtClean="0">
                <a:solidFill>
                  <a:schemeClr val="tx2"/>
                </a:solidFill>
              </a:rPr>
              <a:t>reati elencati nell’art. 550 </a:t>
            </a:r>
            <a:r>
              <a:rPr lang="it-IT" sz="1600" dirty="0" err="1" smtClean="0">
                <a:solidFill>
                  <a:schemeClr val="tx2"/>
                </a:solidFill>
              </a:rPr>
              <a:t>co</a:t>
            </a:r>
            <a:r>
              <a:rPr lang="it-IT" sz="1600" dirty="0" smtClean="0">
                <a:solidFill>
                  <a:schemeClr val="tx2"/>
                </a:solidFill>
              </a:rPr>
              <a:t>. 2 </a:t>
            </a:r>
            <a:r>
              <a:rPr lang="it-IT" sz="1600" dirty="0" err="1" smtClean="0">
                <a:solidFill>
                  <a:schemeClr val="tx2"/>
                </a:solidFill>
              </a:rPr>
              <a:t>c.p.p.</a:t>
            </a:r>
            <a:r>
              <a:rPr lang="it-IT" sz="1600" dirty="0" smtClean="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it-IT" sz="1600" dirty="0" smtClean="0">
                <a:solidFill>
                  <a:schemeClr val="tx2"/>
                </a:solidFill>
              </a:rPr>
              <a:t>concedibile una sola volta</a:t>
            </a:r>
          </a:p>
          <a:p>
            <a:pPr>
              <a:buNone/>
            </a:pPr>
            <a:endParaRPr lang="it-IT" sz="1900" dirty="0" smtClean="0"/>
          </a:p>
          <a:p>
            <a:r>
              <a:rPr lang="it-IT" sz="1900" b="1" dirty="0" smtClean="0">
                <a:solidFill>
                  <a:schemeClr val="tx2"/>
                </a:solidFill>
              </a:rPr>
              <a:t>Termine per presentazione istanza</a:t>
            </a:r>
            <a:r>
              <a:rPr lang="it-IT" sz="1900" dirty="0" smtClean="0"/>
              <a:t>:</a:t>
            </a:r>
          </a:p>
          <a:p>
            <a:pPr lvl="1"/>
            <a:r>
              <a:rPr lang="it-IT" sz="1600" dirty="0" smtClean="0">
                <a:solidFill>
                  <a:schemeClr val="tx2"/>
                </a:solidFill>
              </a:rPr>
              <a:t>durante indagini preliminari; </a:t>
            </a:r>
          </a:p>
          <a:p>
            <a:pPr lvl="1"/>
            <a:r>
              <a:rPr lang="it-IT" sz="1600" dirty="0" smtClean="0">
                <a:solidFill>
                  <a:schemeClr val="tx2"/>
                </a:solidFill>
              </a:rPr>
              <a:t>fase anticipata del procedimento</a:t>
            </a:r>
          </a:p>
          <a:p>
            <a:pPr lvl="1"/>
            <a:endParaRPr lang="it-IT" sz="1600" dirty="0" smtClean="0"/>
          </a:p>
          <a:p>
            <a:r>
              <a:rPr lang="it-IT" sz="1900" b="1" dirty="0" smtClean="0">
                <a:solidFill>
                  <a:schemeClr val="tx2"/>
                </a:solidFill>
              </a:rPr>
              <a:t>Contenuto: </a:t>
            </a:r>
          </a:p>
          <a:p>
            <a:pPr lvl="1"/>
            <a:r>
              <a:rPr lang="it-IT" sz="1600" dirty="0" smtClean="0">
                <a:solidFill>
                  <a:schemeClr val="tx2"/>
                </a:solidFill>
              </a:rPr>
              <a:t>eliminazione delle </a:t>
            </a:r>
            <a:r>
              <a:rPr lang="it-IT" sz="1600" b="1" dirty="0" smtClean="0">
                <a:solidFill>
                  <a:schemeClr val="tx2"/>
                </a:solidFill>
              </a:rPr>
              <a:t>conseguenze</a:t>
            </a:r>
            <a:r>
              <a:rPr lang="it-IT" altLang="it-IT" sz="1500" dirty="0" smtClean="0">
                <a:solidFill>
                  <a:schemeClr val="tx2"/>
                </a:solidFill>
              </a:rPr>
              <a:t> dannose o pericolose derivanti dal reato</a:t>
            </a:r>
          </a:p>
          <a:p>
            <a:pPr lvl="1"/>
            <a:r>
              <a:rPr lang="it-IT" altLang="it-IT" sz="1500" dirty="0" smtClean="0">
                <a:solidFill>
                  <a:schemeClr val="tx2"/>
                </a:solidFill>
              </a:rPr>
              <a:t>ove possibile, il risarcimento del danno</a:t>
            </a:r>
          </a:p>
          <a:p>
            <a:pPr lvl="1"/>
            <a:r>
              <a:rPr lang="it-IT" altLang="it-IT" sz="1500" dirty="0" smtClean="0">
                <a:solidFill>
                  <a:schemeClr val="tx2"/>
                </a:solidFill>
              </a:rPr>
              <a:t>affidamento in prova  ai servizi sociali</a:t>
            </a:r>
          </a:p>
          <a:p>
            <a:pPr lvl="1"/>
            <a:r>
              <a:rPr lang="it-IT" altLang="it-IT" sz="1500" dirty="0" smtClean="0">
                <a:solidFill>
                  <a:schemeClr val="tx2"/>
                </a:solidFill>
              </a:rPr>
              <a:t>prestazione di lavoro di pubblica utilità.</a:t>
            </a:r>
            <a:r>
              <a:rPr lang="it-IT" sz="1500" dirty="0" smtClean="0">
                <a:solidFill>
                  <a:schemeClr val="tx2"/>
                </a:solidFill>
              </a:rPr>
              <a:t> </a:t>
            </a:r>
          </a:p>
          <a:p>
            <a:pPr lvl="1"/>
            <a:endParaRPr lang="it-IT" sz="1500" dirty="0" smtClean="0">
              <a:solidFill>
                <a:schemeClr val="tx2"/>
              </a:solidFill>
            </a:endParaRPr>
          </a:p>
          <a:p>
            <a:pPr lvl="1"/>
            <a:endParaRPr lang="it-IT" sz="1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t-IT" altLang="it-IT" sz="2800" b="1" dirty="0" smtClean="0">
                <a:solidFill>
                  <a:schemeClr val="accent1"/>
                </a:solidFill>
              </a:rPr>
              <a:t>Caratteristiche dei detenuti</a:t>
            </a: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67544" y="2420888"/>
          <a:ext cx="3657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8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4371975" y="2362200"/>
          <a:ext cx="3714936" cy="394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it-IT" sz="2000" b="0" dirty="0" smtClean="0"/>
          </a:p>
          <a:p>
            <a:pPr algn="ctr">
              <a:buNone/>
            </a:pPr>
            <a:r>
              <a:rPr lang="it-IT" sz="2000" b="0" dirty="0" smtClean="0"/>
              <a:t>tossicodipendenti</a:t>
            </a:r>
            <a:endParaRPr lang="it-IT" sz="2000" b="0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it-IT" sz="2000" dirty="0" smtClean="0"/>
          </a:p>
          <a:p>
            <a:pPr algn="ctr">
              <a:buNone/>
            </a:pPr>
            <a:r>
              <a:rPr lang="it-IT" sz="2000" b="0" dirty="0" smtClean="0"/>
              <a:t>stranieri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27584" y="5805264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solidFill>
                  <a:schemeClr val="accent6">
                    <a:lumMod val="75000"/>
                  </a:schemeClr>
                </a:solidFill>
              </a:rPr>
              <a:t>Al 31 dicembre 2011</a:t>
            </a:r>
            <a:endParaRPr lang="it-IT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2195736" y="6453337"/>
            <a:ext cx="417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Fonte: Dipartimento Amministrazione Penitenziaria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altLang="it-IT" sz="2800" b="1" dirty="0" smtClean="0">
                <a:solidFill>
                  <a:schemeClr val="accent1"/>
                </a:solidFill>
              </a:rPr>
              <a:t>Caratteristiche dei detenuti</a:t>
            </a:r>
            <a:endParaRPr lang="it-IT" sz="28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4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4860032" y="2060848"/>
          <a:ext cx="3825751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1800" b="0" dirty="0" smtClean="0"/>
              <a:t>per durata di pena inflitta</a:t>
            </a:r>
            <a:endParaRPr lang="it-IT" sz="1800" b="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>
          <a:xfrm>
            <a:off x="5076056" y="1569720"/>
            <a:ext cx="3600400" cy="658368"/>
          </a:xfrm>
        </p:spPr>
        <p:txBody>
          <a:bodyPr anchor="ctr">
            <a:normAutofit/>
          </a:bodyPr>
          <a:lstStyle/>
          <a:p>
            <a:pPr algn="ctr"/>
            <a:r>
              <a:rPr lang="it-IT" sz="1800" b="0" dirty="0" smtClean="0"/>
              <a:t>per tipologia di reato</a:t>
            </a:r>
            <a:endParaRPr lang="it-IT" sz="1800" b="0" dirty="0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899592" y="6453336"/>
            <a:ext cx="6912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Fonte: Dipartimento Amministrazione Penitenziaria, al 30 giugno 2014</a:t>
            </a:r>
            <a:endParaRPr lang="it-IT" sz="1200" dirty="0">
              <a:solidFill>
                <a:schemeClr val="tx2"/>
              </a:solidFill>
            </a:endParaRPr>
          </a:p>
        </p:txBody>
      </p:sp>
      <p:graphicFrame>
        <p:nvGraphicFramePr>
          <p:cNvPr id="13" name="Segnaposto contenuto 12"/>
          <p:cNvGraphicFramePr>
            <a:graphicFrameLocks noGrp="1"/>
          </p:cNvGraphicFramePr>
          <p:nvPr>
            <p:ph sz="quarter" idx="2"/>
          </p:nvPr>
        </p:nvGraphicFramePr>
        <p:xfrm>
          <a:off x="457200" y="2060848"/>
          <a:ext cx="3657600" cy="4187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chemeClr val="accent1"/>
                </a:solidFill>
              </a:rPr>
              <a:t>Detenuti per posizione giuridica: </a:t>
            </a:r>
            <a:br>
              <a:rPr lang="it-IT" b="1" dirty="0" smtClean="0">
                <a:solidFill>
                  <a:schemeClr val="accent1"/>
                </a:solidFill>
              </a:rPr>
            </a:br>
            <a:r>
              <a:rPr lang="it-IT" b="1" dirty="0" smtClean="0">
                <a:solidFill>
                  <a:schemeClr val="accent1"/>
                </a:solidFill>
              </a:rPr>
              <a:t>confronto 2010-2014</a:t>
            </a:r>
            <a:endParaRPr lang="it-IT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quarter" idx="1"/>
          </p:nvPr>
        </p:nvGraphicFramePr>
        <p:xfrm>
          <a:off x="2123728" y="2708919"/>
          <a:ext cx="5801072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771800" y="6381328"/>
            <a:ext cx="4104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Fonte: Dipartimento Amministrazione Penitenziaria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Countries with prison population overcrowding</a:t>
            </a:r>
            <a:r>
              <a:rPr lang="it-IT" sz="3600" b="1" dirty="0" smtClean="0">
                <a:solidFill>
                  <a:srgbClr val="C00000"/>
                </a:solidFill>
              </a:rPr>
              <a:t/>
            </a:r>
            <a:br>
              <a:rPr lang="it-IT" sz="3600" b="1" dirty="0" smtClean="0">
                <a:solidFill>
                  <a:srgbClr val="C00000"/>
                </a:solidFill>
              </a:rPr>
            </a:br>
            <a:r>
              <a:rPr lang="it-IT" sz="1300" b="1" dirty="0" smtClean="0">
                <a:solidFill>
                  <a:srgbClr val="C00000"/>
                </a:solidFill>
              </a:rPr>
              <a:t/>
            </a:r>
            <a:br>
              <a:rPr lang="it-IT" sz="1300" b="1" dirty="0" smtClean="0">
                <a:solidFill>
                  <a:srgbClr val="C00000"/>
                </a:solidFill>
              </a:rPr>
            </a:br>
            <a:r>
              <a:rPr lang="it-IT" sz="1300" b="1" dirty="0" smtClean="0">
                <a:solidFill>
                  <a:srgbClr val="C00000"/>
                </a:solidFill>
              </a:rPr>
              <a:t/>
            </a:r>
            <a:br>
              <a:rPr lang="it-IT" sz="1300" b="1" dirty="0" smtClean="0">
                <a:solidFill>
                  <a:srgbClr val="C00000"/>
                </a:solidFill>
              </a:rPr>
            </a:br>
            <a:r>
              <a:rPr lang="it-IT" sz="1300" dirty="0" smtClean="0"/>
              <a:t>Fonte: C</a:t>
            </a:r>
            <a:r>
              <a:rPr lang="en-US" sz="1300" dirty="0" err="1" smtClean="0"/>
              <a:t>ouncil</a:t>
            </a:r>
            <a:r>
              <a:rPr lang="en-US" sz="1300" dirty="0" smtClean="0"/>
              <a:t> of Europe, annual penal statistics, Space I, 2012.</a:t>
            </a:r>
            <a:endParaRPr lang="it-IT" sz="1300" dirty="0">
              <a:solidFill>
                <a:srgbClr val="C00000"/>
              </a:solidFill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57200" y="2102674"/>
            <a:ext cx="7467600" cy="3868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C00000"/>
                </a:solidFill>
              </a:rPr>
              <a:t>Pene principali</a:t>
            </a:r>
            <a:endParaRPr lang="it-IT" sz="3200" b="1" dirty="0">
              <a:solidFill>
                <a:srgbClr val="C00000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sz="quarter" idx="1"/>
          </p:nvPr>
        </p:nvSpPr>
        <p:spPr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it-IT" sz="3600" b="1" dirty="0" smtClean="0">
                <a:solidFill>
                  <a:schemeClr val="tx2">
                    <a:lumMod val="50000"/>
                  </a:schemeClr>
                </a:solidFill>
              </a:rPr>
              <a:t>Giudice ordinario</a:t>
            </a:r>
          </a:p>
          <a:p>
            <a:pPr algn="ctr">
              <a:buNone/>
            </a:pPr>
            <a:endParaRPr lang="it-IT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sz="2900" b="1" dirty="0" smtClean="0">
                <a:solidFill>
                  <a:schemeClr val="tx2">
                    <a:lumMod val="50000"/>
                  </a:schemeClr>
                </a:solidFill>
              </a:rPr>
              <a:t>Pena detentiva           Pena pecuniaria</a:t>
            </a:r>
          </a:p>
          <a:p>
            <a:pPr>
              <a:buNone/>
            </a:pPr>
            <a:r>
              <a:rPr lang="it-IT" sz="2900" dirty="0" smtClean="0">
                <a:solidFill>
                  <a:schemeClr val="tx2">
                    <a:lumMod val="50000"/>
                  </a:schemeClr>
                </a:solidFill>
              </a:rPr>
              <a:t>       </a:t>
            </a:r>
            <a:r>
              <a:rPr lang="it-IT" sz="2900" b="1" dirty="0" smtClean="0">
                <a:solidFill>
                  <a:schemeClr val="tx2">
                    <a:lumMod val="50000"/>
                  </a:schemeClr>
                </a:solidFill>
              </a:rPr>
              <a:t>        </a:t>
            </a: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sz="2900" b="1" i="1" dirty="0" smtClean="0">
                <a:solidFill>
                  <a:schemeClr val="accent1">
                    <a:lumMod val="50000"/>
                  </a:schemeClr>
                </a:solidFill>
              </a:rPr>
              <a:t>Sanzioni sostitutive</a:t>
            </a:r>
          </a:p>
          <a:p>
            <a:pPr>
              <a:buNone/>
            </a:pPr>
            <a:endParaRPr lang="it-IT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it-IT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sz="2100" smtClean="0">
                <a:solidFill>
                  <a:schemeClr val="tx2">
                    <a:lumMod val="50000"/>
                  </a:schemeClr>
                </a:solidFill>
              </a:rPr>
              <a:t>Fonte</a:t>
            </a:r>
            <a:r>
              <a:rPr lang="it-IT" sz="2100" dirty="0" smtClean="0">
                <a:solidFill>
                  <a:schemeClr val="tx2">
                    <a:lumMod val="50000"/>
                  </a:schemeClr>
                </a:solidFill>
              </a:rPr>
              <a:t>: Istat, dati relativi all’anno 2011.</a:t>
            </a:r>
            <a:endParaRPr lang="it-IT" sz="21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sz="quarter" idx="2"/>
          </p:nvPr>
        </p:nvSpPr>
        <p:spPr>
          <a:xfrm>
            <a:off x="4572000" y="1600200"/>
            <a:ext cx="4032448" cy="4525963"/>
          </a:xfrm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it-IT" sz="3600" b="1" dirty="0" smtClean="0">
                <a:solidFill>
                  <a:schemeClr val="tx2">
                    <a:lumMod val="50000"/>
                  </a:schemeClr>
                </a:solidFill>
              </a:rPr>
              <a:t>Giudice di pace</a:t>
            </a:r>
          </a:p>
          <a:p>
            <a:pPr algn="ctr">
              <a:buNone/>
            </a:pPr>
            <a:endParaRPr lang="it-IT" sz="36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it-IT" sz="2900" dirty="0" smtClean="0">
                <a:solidFill>
                  <a:schemeClr val="tx2">
                    <a:lumMod val="50000"/>
                  </a:schemeClr>
                </a:solidFill>
              </a:rPr>
              <a:t>Pena pecuniaria          </a:t>
            </a:r>
          </a:p>
          <a:p>
            <a:pPr algn="ctr">
              <a:buNone/>
            </a:pPr>
            <a:r>
              <a:rPr lang="it-IT" sz="2900" b="1" dirty="0" smtClean="0">
                <a:solidFill>
                  <a:schemeClr val="accent3">
                    <a:lumMod val="75000"/>
                  </a:schemeClr>
                </a:solidFill>
              </a:rPr>
              <a:t>99 % (16.035)</a:t>
            </a:r>
          </a:p>
          <a:p>
            <a:pPr algn="ctr">
              <a:buNone/>
            </a:pPr>
            <a:endParaRPr lang="it-IT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it-IT" sz="2500" dirty="0" smtClean="0">
                <a:solidFill>
                  <a:schemeClr val="tx2">
                    <a:lumMod val="50000"/>
                  </a:schemeClr>
                </a:solidFill>
              </a:rPr>
              <a:t>Permanenza domiciliare         Lavoro pubblica utilità </a:t>
            </a:r>
          </a:p>
          <a:p>
            <a:pPr algn="ctr">
              <a:buNone/>
            </a:pPr>
            <a:r>
              <a:rPr lang="it-IT" sz="2900" b="1" dirty="0" smtClean="0">
                <a:solidFill>
                  <a:schemeClr val="accent3">
                    <a:lumMod val="75000"/>
                  </a:schemeClr>
                </a:solidFill>
              </a:rPr>
              <a:t>(122)                                      (32)</a:t>
            </a: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endParaRPr lang="it-IT" sz="21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it-IT" sz="2100" dirty="0" smtClean="0">
                <a:solidFill>
                  <a:schemeClr val="tx2">
                    <a:lumMod val="50000"/>
                  </a:schemeClr>
                </a:solidFill>
              </a:rPr>
              <a:t>Fonte: Ministero della </a:t>
            </a:r>
            <a:r>
              <a:rPr lang="it-IT" sz="2100" dirty="0" err="1" smtClean="0">
                <a:solidFill>
                  <a:schemeClr val="tx2">
                    <a:lumMod val="50000"/>
                  </a:schemeClr>
                </a:solidFill>
              </a:rPr>
              <a:t>Giustiza</a:t>
            </a:r>
            <a:r>
              <a:rPr lang="it-IT" sz="2100" dirty="0" smtClean="0">
                <a:solidFill>
                  <a:schemeClr val="tx2">
                    <a:lumMod val="50000"/>
                  </a:schemeClr>
                </a:solidFill>
              </a:rPr>
              <a:t>, dati relativi all’anno 2012.</a:t>
            </a:r>
          </a:p>
          <a:p>
            <a:pPr algn="ctr">
              <a:buNone/>
            </a:pPr>
            <a:endParaRPr lang="it-IT" sz="2000" dirty="0"/>
          </a:p>
        </p:txBody>
      </p:sp>
      <p:cxnSp>
        <p:nvCxnSpPr>
          <p:cNvPr id="16" name="Connettore 2 15"/>
          <p:cNvCxnSpPr/>
          <p:nvPr/>
        </p:nvCxnSpPr>
        <p:spPr>
          <a:xfrm flipH="1">
            <a:off x="1619672" y="1988840"/>
            <a:ext cx="792088" cy="86409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2411760" y="1988840"/>
            <a:ext cx="792088" cy="86409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>
            <a:off x="6660232" y="2060848"/>
            <a:ext cx="0" cy="93610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flipH="1">
            <a:off x="5436096" y="2060848"/>
            <a:ext cx="1224136" cy="165618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6660232" y="2060848"/>
            <a:ext cx="1152128" cy="158417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1475656" y="328498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Pene pecuniarie: </a:t>
            </a:r>
            <a:br>
              <a:rPr lang="it-IT" dirty="0" smtClean="0"/>
            </a:br>
            <a:r>
              <a:rPr lang="it-IT" dirty="0" smtClean="0"/>
              <a:t>percentuale di condanne</a:t>
            </a:r>
            <a:endParaRPr lang="it-IT" sz="1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1691680" y="2204865"/>
          <a:ext cx="547260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115616" y="602128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Fonte: Annuario Istat 2012, relativo all’anno 2010.</a:t>
            </a: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Pene pecuniarie: </a:t>
            </a:r>
            <a:br>
              <a:rPr lang="it-IT" dirty="0" smtClean="0"/>
            </a:br>
            <a:r>
              <a:rPr lang="it-IT" dirty="0" smtClean="0"/>
              <a:t>riscossione e conversione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1"/>
          <a:ext cx="746760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D5761F-75F9-4A0B-82A4-E632A6C89C4F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3347864" y="6488668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smtClean="0"/>
              <a:t> 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2748</TotalTime>
  <Words>1225</Words>
  <Application>Microsoft Office PowerPoint</Application>
  <PresentationFormat>Presentazione su schermo (4:3)</PresentationFormat>
  <Paragraphs>311</Paragraphs>
  <Slides>24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 Schoolbook</vt:lpstr>
      <vt:lpstr>Times New Roman</vt:lpstr>
      <vt:lpstr>Wingdings</vt:lpstr>
      <vt:lpstr>Wingdings 2</vt:lpstr>
      <vt:lpstr>Loggia</vt:lpstr>
      <vt:lpstr>L’esperienza italiana</vt:lpstr>
      <vt:lpstr>Andamento popolazione carceraria 1991-2014 </vt:lpstr>
      <vt:lpstr>Caratteristiche dei detenuti</vt:lpstr>
      <vt:lpstr>Caratteristiche dei detenuti</vt:lpstr>
      <vt:lpstr>Detenuti per posizione giuridica:  confronto 2010-2014</vt:lpstr>
      <vt:lpstr> Countries with prison population overcrowding   Fonte: Council of Europe, annual penal statistics, Space I, 2012.</vt:lpstr>
      <vt:lpstr>Pene principali</vt:lpstr>
      <vt:lpstr>Pene pecuniarie:  percentuale di condanne</vt:lpstr>
      <vt:lpstr>Pene pecuniarie:  riscossione e conversione</vt:lpstr>
      <vt:lpstr>Sanzioni sostitutive delle pene detentive brevi</vt:lpstr>
      <vt:lpstr>Sospensione condizionale della pena</vt:lpstr>
      <vt:lpstr>Misure alternative alla detenzione: catalogo</vt:lpstr>
      <vt:lpstr>Sospensione dell’ordine di esecuzione ex art. 656 co. 5 c.p.p.</vt:lpstr>
      <vt:lpstr>Misure alternative alla detenzione: applicazioni</vt:lpstr>
      <vt:lpstr> Misure alternative alla detenzione:  % rispetto al totale delle esecuzioni   </vt:lpstr>
      <vt:lpstr>Tasso di recidiva dei detenuti</vt:lpstr>
      <vt:lpstr>la sentenza Torreggiani c. Italia:  i due piani di azione </vt:lpstr>
      <vt:lpstr>I rimedi giudiziali :  quello preventivo</vt:lpstr>
      <vt:lpstr>I rimedi giudiziali :  quello compensativo</vt:lpstr>
      <vt:lpstr>Gli interventi “strutturali”</vt:lpstr>
      <vt:lpstr> Legge 28 aprile 2014, n. 67:  1) delega in materia di  pene detentive non carcerarie</vt:lpstr>
      <vt:lpstr> Legge 28 aprile 2014, n. 67:  2) delega per causa di non punibilità nel caso di tenuità del fatto</vt:lpstr>
      <vt:lpstr> Legge 28 aprile 2014, n. 67:  3) delega per la depenalizzazione</vt:lpstr>
      <vt:lpstr>Legge 28 aprile 2014, n. 67:  4) introduzione della sospensione del procedimento con messa alla prova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Angela</dc:creator>
  <cp:lastModifiedBy>Angela Della Bella</cp:lastModifiedBy>
  <cp:revision>267</cp:revision>
  <dcterms:created xsi:type="dcterms:W3CDTF">2013-03-07T23:06:32Z</dcterms:created>
  <dcterms:modified xsi:type="dcterms:W3CDTF">2014-11-11T15:05:54Z</dcterms:modified>
</cp:coreProperties>
</file>